
<file path=[Content_Types].xml><?xml version="1.0" encoding="utf-8"?>
<Types xmlns="http://schemas.openxmlformats.org/package/2006/content-types">
  <Default Extension="gif" ContentType="image/gif"/>
  <Default Extension="glb" ContentType="model/gltf.binary"/>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69" r:id="rId3"/>
    <p:sldId id="270" r:id="rId4"/>
    <p:sldId id="272" r:id="rId5"/>
    <p:sldId id="271" r:id="rId6"/>
    <p:sldId id="257" r:id="rId7"/>
    <p:sldId id="259" r:id="rId8"/>
    <p:sldId id="260" r:id="rId9"/>
    <p:sldId id="258" r:id="rId10"/>
    <p:sldId id="261" r:id="rId11"/>
    <p:sldId id="273" r:id="rId12"/>
    <p:sldId id="274" r:id="rId13"/>
    <p:sldId id="262" r:id="rId14"/>
    <p:sldId id="265" r:id="rId15"/>
    <p:sldId id="266" r:id="rId16"/>
    <p:sldId id="268" r:id="rId17"/>
    <p:sldId id="26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BB2F511-3546-4D12-84C3-7F4D920EE78C}">
          <p14:sldIdLst>
            <p14:sldId id="256"/>
          </p14:sldIdLst>
        </p14:section>
        <p14:section name="Defining what the problem is" id="{F84EC15E-CC82-4818-ADB0-1021B41BB64C}">
          <p14:sldIdLst>
            <p14:sldId id="269"/>
            <p14:sldId id="270"/>
            <p14:sldId id="272"/>
            <p14:sldId id="271"/>
          </p14:sldIdLst>
        </p14:section>
        <p14:section name="Data analysis" id="{70493C10-13F5-40A7-A343-A254794CAAD9}">
          <p14:sldIdLst>
            <p14:sldId id="257"/>
            <p14:sldId id="259"/>
            <p14:sldId id="260"/>
            <p14:sldId id="258"/>
            <p14:sldId id="261"/>
          </p14:sldIdLst>
        </p14:section>
        <p14:section name="Feature Analysis" id="{0E1A9877-F913-4521-93D3-1FA8D56388D2}">
          <p14:sldIdLst>
            <p14:sldId id="273"/>
            <p14:sldId id="274"/>
          </p14:sldIdLst>
        </p14:section>
        <p14:section name="Thank you" id="{4A9DA132-C6F5-4F4B-9E91-ED65CD266FFC}">
          <p14:sldIdLst>
            <p14:sldId id="262"/>
            <p14:sldId id="265"/>
            <p14:sldId id="266"/>
            <p14:sldId id="268"/>
            <p14:sldId id="267"/>
          </p14:sldIdLst>
        </p14:section>
      </p14:sectionLst>
    </p:ext>
    <p:ext uri="{EFAFB233-063F-42B5-8137-9DF3F51BA10A}">
      <p15:sldGuideLst xmlns:p15="http://schemas.microsoft.com/office/powerpoint/2012/main">
        <p15:guide id="1" pos="3840" userDrawn="1">
          <p15:clr>
            <a:srgbClr val="A4A3A4"/>
          </p15:clr>
        </p15:guide>
        <p15:guide id="2" orient="horz" pos="213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3B82"/>
    <a:srgbClr val="FCF8F9"/>
    <a:srgbClr val="F19BBF"/>
    <a:srgbClr val="FCFCFC"/>
    <a:srgbClr val="E8F0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79484" autoAdjust="0"/>
  </p:normalViewPr>
  <p:slideViewPr>
    <p:cSldViewPr snapToGrid="0">
      <p:cViewPr varScale="1">
        <p:scale>
          <a:sx n="86" d="100"/>
          <a:sy n="86" d="100"/>
        </p:scale>
        <p:origin x="1002" y="60"/>
      </p:cViewPr>
      <p:guideLst>
        <p:guide pos="3840"/>
        <p:guide orient="horz" pos="213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E11A54-B2D5-46ED-81B1-23E961493E64}" type="doc">
      <dgm:prSet loTypeId="urn:microsoft.com/office/officeart/2005/8/layout/hProcess11" loCatId="process" qsTypeId="urn:microsoft.com/office/officeart/2005/8/quickstyle/simple1" qsCatId="simple" csTypeId="urn:microsoft.com/office/officeart/2005/8/colors/colorful2" csCatId="colorful"/>
      <dgm:spPr/>
      <dgm:t>
        <a:bodyPr/>
        <a:lstStyle/>
        <a:p>
          <a:endParaRPr lang="en-US"/>
        </a:p>
      </dgm:t>
    </dgm:pt>
    <dgm:pt modelId="{685B1652-1D26-490F-BC18-6A06927451F9}">
      <dgm:prSet/>
      <dgm:spPr/>
      <dgm:t>
        <a:bodyPr/>
        <a:lstStyle/>
        <a:p>
          <a:r>
            <a:rPr lang="en-US"/>
            <a:t>Checked for missing values</a:t>
          </a:r>
        </a:p>
      </dgm:t>
    </dgm:pt>
    <dgm:pt modelId="{08FC8399-53A0-4AA4-84DC-FB6A80E873F1}" type="parTrans" cxnId="{B7C7BF7F-1CC4-4ED1-BAA9-1F436CD8AC10}">
      <dgm:prSet/>
      <dgm:spPr/>
      <dgm:t>
        <a:bodyPr/>
        <a:lstStyle/>
        <a:p>
          <a:endParaRPr lang="en-US"/>
        </a:p>
      </dgm:t>
    </dgm:pt>
    <dgm:pt modelId="{C177FAEE-2795-4227-8741-8B6BFF5C09D2}" type="sibTrans" cxnId="{B7C7BF7F-1CC4-4ED1-BAA9-1F436CD8AC10}">
      <dgm:prSet/>
      <dgm:spPr/>
      <dgm:t>
        <a:bodyPr/>
        <a:lstStyle/>
        <a:p>
          <a:endParaRPr lang="en-US"/>
        </a:p>
      </dgm:t>
    </dgm:pt>
    <dgm:pt modelId="{995760FD-85E8-4F9C-B1A9-0A4B070FE9EB}">
      <dgm:prSet/>
      <dgm:spPr/>
      <dgm:t>
        <a:bodyPr/>
        <a:lstStyle/>
        <a:p>
          <a:r>
            <a:rPr lang="en-US" dirty="0"/>
            <a:t>Converted diagnosis to binary</a:t>
          </a:r>
        </a:p>
      </dgm:t>
    </dgm:pt>
    <dgm:pt modelId="{6C455018-FBA9-4AEE-BF7A-EB9A2E0411DB}" type="parTrans" cxnId="{4966592D-FE66-4A10-8F5C-BAA242D83220}">
      <dgm:prSet/>
      <dgm:spPr/>
      <dgm:t>
        <a:bodyPr/>
        <a:lstStyle/>
        <a:p>
          <a:endParaRPr lang="en-US"/>
        </a:p>
      </dgm:t>
    </dgm:pt>
    <dgm:pt modelId="{0FF4BF8A-CDD4-4045-B1B7-B60EB9641671}" type="sibTrans" cxnId="{4966592D-FE66-4A10-8F5C-BAA242D83220}">
      <dgm:prSet/>
      <dgm:spPr/>
      <dgm:t>
        <a:bodyPr/>
        <a:lstStyle/>
        <a:p>
          <a:endParaRPr lang="en-US"/>
        </a:p>
      </dgm:t>
    </dgm:pt>
    <dgm:pt modelId="{0206B578-5D86-479F-BEBE-ADA836279678}">
      <dgm:prSet/>
      <dgm:spPr/>
      <dgm:t>
        <a:bodyPr/>
        <a:lstStyle/>
        <a:p>
          <a:r>
            <a:rPr lang="en-US"/>
            <a:t>Checked for duplicate rows</a:t>
          </a:r>
        </a:p>
      </dgm:t>
    </dgm:pt>
    <dgm:pt modelId="{D46D008E-11D7-41D9-9633-A72A81ECA974}" type="parTrans" cxnId="{469DC96A-142F-4E6D-BC6D-D3E3A14EFE56}">
      <dgm:prSet/>
      <dgm:spPr/>
      <dgm:t>
        <a:bodyPr/>
        <a:lstStyle/>
        <a:p>
          <a:endParaRPr lang="en-US"/>
        </a:p>
      </dgm:t>
    </dgm:pt>
    <dgm:pt modelId="{EA21A4F9-1C6C-4702-A0B5-AF48348EEB5C}" type="sibTrans" cxnId="{469DC96A-142F-4E6D-BC6D-D3E3A14EFE56}">
      <dgm:prSet/>
      <dgm:spPr/>
      <dgm:t>
        <a:bodyPr/>
        <a:lstStyle/>
        <a:p>
          <a:endParaRPr lang="en-US"/>
        </a:p>
      </dgm:t>
    </dgm:pt>
    <dgm:pt modelId="{8B886EEC-8677-4611-8F81-251B9479BB3F}" type="pres">
      <dgm:prSet presAssocID="{1BE11A54-B2D5-46ED-81B1-23E961493E64}" presName="Name0" presStyleCnt="0">
        <dgm:presLayoutVars>
          <dgm:dir/>
          <dgm:resizeHandles val="exact"/>
        </dgm:presLayoutVars>
      </dgm:prSet>
      <dgm:spPr/>
    </dgm:pt>
    <dgm:pt modelId="{E3C972E7-A2E0-4AA1-A48E-2BB660D714AA}" type="pres">
      <dgm:prSet presAssocID="{1BE11A54-B2D5-46ED-81B1-23E961493E64}" presName="arrow" presStyleLbl="bgShp" presStyleIdx="0" presStyleCnt="1"/>
      <dgm:spPr/>
    </dgm:pt>
    <dgm:pt modelId="{EDFC15F3-53CA-4FAE-8B35-21FFEE59FF93}" type="pres">
      <dgm:prSet presAssocID="{1BE11A54-B2D5-46ED-81B1-23E961493E64}" presName="points" presStyleCnt="0"/>
      <dgm:spPr/>
    </dgm:pt>
    <dgm:pt modelId="{3847845A-EAEA-4907-920B-8D9CA2BC1249}" type="pres">
      <dgm:prSet presAssocID="{685B1652-1D26-490F-BC18-6A06927451F9}" presName="compositeA" presStyleCnt="0"/>
      <dgm:spPr/>
    </dgm:pt>
    <dgm:pt modelId="{BE725EE3-F634-4A8F-B6E4-1066E302F6AE}" type="pres">
      <dgm:prSet presAssocID="{685B1652-1D26-490F-BC18-6A06927451F9}" presName="textA" presStyleLbl="revTx" presStyleIdx="0" presStyleCnt="3">
        <dgm:presLayoutVars>
          <dgm:bulletEnabled val="1"/>
        </dgm:presLayoutVars>
      </dgm:prSet>
      <dgm:spPr/>
    </dgm:pt>
    <dgm:pt modelId="{74D24A6F-8B01-4002-BDE1-54454FB8559A}" type="pres">
      <dgm:prSet presAssocID="{685B1652-1D26-490F-BC18-6A06927451F9}" presName="circleA" presStyleLbl="node1" presStyleIdx="0" presStyleCnt="3"/>
      <dgm:spPr/>
    </dgm:pt>
    <dgm:pt modelId="{3A8DDD00-93DA-44B3-9C97-F693E9D1BFDA}" type="pres">
      <dgm:prSet presAssocID="{685B1652-1D26-490F-BC18-6A06927451F9}" presName="spaceA" presStyleCnt="0"/>
      <dgm:spPr/>
    </dgm:pt>
    <dgm:pt modelId="{25FB6E92-935B-4C7C-B2EB-1B9D9A2A3400}" type="pres">
      <dgm:prSet presAssocID="{C177FAEE-2795-4227-8741-8B6BFF5C09D2}" presName="space" presStyleCnt="0"/>
      <dgm:spPr/>
    </dgm:pt>
    <dgm:pt modelId="{8522A3D3-7065-4F58-A4C9-F1323D34959A}" type="pres">
      <dgm:prSet presAssocID="{995760FD-85E8-4F9C-B1A9-0A4B070FE9EB}" presName="compositeB" presStyleCnt="0"/>
      <dgm:spPr/>
    </dgm:pt>
    <dgm:pt modelId="{145F6376-3190-4425-B3B8-50F073F48193}" type="pres">
      <dgm:prSet presAssocID="{995760FD-85E8-4F9C-B1A9-0A4B070FE9EB}" presName="textB" presStyleLbl="revTx" presStyleIdx="1" presStyleCnt="3">
        <dgm:presLayoutVars>
          <dgm:bulletEnabled val="1"/>
        </dgm:presLayoutVars>
      </dgm:prSet>
      <dgm:spPr/>
    </dgm:pt>
    <dgm:pt modelId="{5DA277C9-D07F-4C4A-BF80-B78CAF8FE841}" type="pres">
      <dgm:prSet presAssocID="{995760FD-85E8-4F9C-B1A9-0A4B070FE9EB}" presName="circleB" presStyleLbl="node1" presStyleIdx="1" presStyleCnt="3"/>
      <dgm:spPr/>
    </dgm:pt>
    <dgm:pt modelId="{E2098533-1058-477F-BA16-71C548D94816}" type="pres">
      <dgm:prSet presAssocID="{995760FD-85E8-4F9C-B1A9-0A4B070FE9EB}" presName="spaceB" presStyleCnt="0"/>
      <dgm:spPr/>
    </dgm:pt>
    <dgm:pt modelId="{BA0FDF6C-97B5-4823-A2E8-97E9F748AFC2}" type="pres">
      <dgm:prSet presAssocID="{0FF4BF8A-CDD4-4045-B1B7-B60EB9641671}" presName="space" presStyleCnt="0"/>
      <dgm:spPr/>
    </dgm:pt>
    <dgm:pt modelId="{80351FC9-48C1-443A-B76F-464B6B98611C}" type="pres">
      <dgm:prSet presAssocID="{0206B578-5D86-479F-BEBE-ADA836279678}" presName="compositeA" presStyleCnt="0"/>
      <dgm:spPr/>
    </dgm:pt>
    <dgm:pt modelId="{F9244C0B-1220-48EC-A9C4-ED779F653AE7}" type="pres">
      <dgm:prSet presAssocID="{0206B578-5D86-479F-BEBE-ADA836279678}" presName="textA" presStyleLbl="revTx" presStyleIdx="2" presStyleCnt="3">
        <dgm:presLayoutVars>
          <dgm:bulletEnabled val="1"/>
        </dgm:presLayoutVars>
      </dgm:prSet>
      <dgm:spPr/>
    </dgm:pt>
    <dgm:pt modelId="{8BBB233A-D4CE-451A-9E78-7D4DE2BB7F42}" type="pres">
      <dgm:prSet presAssocID="{0206B578-5D86-479F-BEBE-ADA836279678}" presName="circleA" presStyleLbl="node1" presStyleIdx="2" presStyleCnt="3"/>
      <dgm:spPr/>
    </dgm:pt>
    <dgm:pt modelId="{3A97EFA2-10DA-4B36-B05A-B0C8DEBFF772}" type="pres">
      <dgm:prSet presAssocID="{0206B578-5D86-479F-BEBE-ADA836279678}" presName="spaceA" presStyleCnt="0"/>
      <dgm:spPr/>
    </dgm:pt>
  </dgm:ptLst>
  <dgm:cxnLst>
    <dgm:cxn modelId="{4966592D-FE66-4A10-8F5C-BAA242D83220}" srcId="{1BE11A54-B2D5-46ED-81B1-23E961493E64}" destId="{995760FD-85E8-4F9C-B1A9-0A4B070FE9EB}" srcOrd="1" destOrd="0" parTransId="{6C455018-FBA9-4AEE-BF7A-EB9A2E0411DB}" sibTransId="{0FF4BF8A-CDD4-4045-B1B7-B60EB9641671}"/>
    <dgm:cxn modelId="{FD01583B-7519-472A-8B10-2A47744E42FF}" type="presOf" srcId="{1BE11A54-B2D5-46ED-81B1-23E961493E64}" destId="{8B886EEC-8677-4611-8F81-251B9479BB3F}" srcOrd="0" destOrd="0" presId="urn:microsoft.com/office/officeart/2005/8/layout/hProcess11"/>
    <dgm:cxn modelId="{469DC96A-142F-4E6D-BC6D-D3E3A14EFE56}" srcId="{1BE11A54-B2D5-46ED-81B1-23E961493E64}" destId="{0206B578-5D86-479F-BEBE-ADA836279678}" srcOrd="2" destOrd="0" parTransId="{D46D008E-11D7-41D9-9633-A72A81ECA974}" sibTransId="{EA21A4F9-1C6C-4702-A0B5-AF48348EEB5C}"/>
    <dgm:cxn modelId="{B7C7BF7F-1CC4-4ED1-BAA9-1F436CD8AC10}" srcId="{1BE11A54-B2D5-46ED-81B1-23E961493E64}" destId="{685B1652-1D26-490F-BC18-6A06927451F9}" srcOrd="0" destOrd="0" parTransId="{08FC8399-53A0-4AA4-84DC-FB6A80E873F1}" sibTransId="{C177FAEE-2795-4227-8741-8B6BFF5C09D2}"/>
    <dgm:cxn modelId="{CBF8F183-6526-4A29-9B28-67A0F8D99E53}" type="presOf" srcId="{995760FD-85E8-4F9C-B1A9-0A4B070FE9EB}" destId="{145F6376-3190-4425-B3B8-50F073F48193}" srcOrd="0" destOrd="0" presId="urn:microsoft.com/office/officeart/2005/8/layout/hProcess11"/>
    <dgm:cxn modelId="{251B87E9-B3AE-4E90-BC7B-9939B70F23D5}" type="presOf" srcId="{685B1652-1D26-490F-BC18-6A06927451F9}" destId="{BE725EE3-F634-4A8F-B6E4-1066E302F6AE}" srcOrd="0" destOrd="0" presId="urn:microsoft.com/office/officeart/2005/8/layout/hProcess11"/>
    <dgm:cxn modelId="{BE8C41FA-9347-452D-B2C8-057BCFD408E8}" type="presOf" srcId="{0206B578-5D86-479F-BEBE-ADA836279678}" destId="{F9244C0B-1220-48EC-A9C4-ED779F653AE7}" srcOrd="0" destOrd="0" presId="urn:microsoft.com/office/officeart/2005/8/layout/hProcess11"/>
    <dgm:cxn modelId="{E1E77A47-2D2D-4F5F-A5B1-BF0554678333}" type="presParOf" srcId="{8B886EEC-8677-4611-8F81-251B9479BB3F}" destId="{E3C972E7-A2E0-4AA1-A48E-2BB660D714AA}" srcOrd="0" destOrd="0" presId="urn:microsoft.com/office/officeart/2005/8/layout/hProcess11"/>
    <dgm:cxn modelId="{CEB30F17-41B3-45B2-B775-5295D21C2E54}" type="presParOf" srcId="{8B886EEC-8677-4611-8F81-251B9479BB3F}" destId="{EDFC15F3-53CA-4FAE-8B35-21FFEE59FF93}" srcOrd="1" destOrd="0" presId="urn:microsoft.com/office/officeart/2005/8/layout/hProcess11"/>
    <dgm:cxn modelId="{5585E61B-7211-48E1-A5D4-746EB771EC5E}" type="presParOf" srcId="{EDFC15F3-53CA-4FAE-8B35-21FFEE59FF93}" destId="{3847845A-EAEA-4907-920B-8D9CA2BC1249}" srcOrd="0" destOrd="0" presId="urn:microsoft.com/office/officeart/2005/8/layout/hProcess11"/>
    <dgm:cxn modelId="{2DB44840-2C47-417C-9EE0-A7D42DE1A18D}" type="presParOf" srcId="{3847845A-EAEA-4907-920B-8D9CA2BC1249}" destId="{BE725EE3-F634-4A8F-B6E4-1066E302F6AE}" srcOrd="0" destOrd="0" presId="urn:microsoft.com/office/officeart/2005/8/layout/hProcess11"/>
    <dgm:cxn modelId="{D3B80B03-2815-4503-AE28-9505E53AF261}" type="presParOf" srcId="{3847845A-EAEA-4907-920B-8D9CA2BC1249}" destId="{74D24A6F-8B01-4002-BDE1-54454FB8559A}" srcOrd="1" destOrd="0" presId="urn:microsoft.com/office/officeart/2005/8/layout/hProcess11"/>
    <dgm:cxn modelId="{4921D154-71E6-4BF8-832A-330113F31A67}" type="presParOf" srcId="{3847845A-EAEA-4907-920B-8D9CA2BC1249}" destId="{3A8DDD00-93DA-44B3-9C97-F693E9D1BFDA}" srcOrd="2" destOrd="0" presId="urn:microsoft.com/office/officeart/2005/8/layout/hProcess11"/>
    <dgm:cxn modelId="{6610B880-A2F4-48C5-A62A-C2D19BD953C3}" type="presParOf" srcId="{EDFC15F3-53CA-4FAE-8B35-21FFEE59FF93}" destId="{25FB6E92-935B-4C7C-B2EB-1B9D9A2A3400}" srcOrd="1" destOrd="0" presId="urn:microsoft.com/office/officeart/2005/8/layout/hProcess11"/>
    <dgm:cxn modelId="{45849BBF-4631-44FC-B491-219B31EE350A}" type="presParOf" srcId="{EDFC15F3-53CA-4FAE-8B35-21FFEE59FF93}" destId="{8522A3D3-7065-4F58-A4C9-F1323D34959A}" srcOrd="2" destOrd="0" presId="urn:microsoft.com/office/officeart/2005/8/layout/hProcess11"/>
    <dgm:cxn modelId="{1D2B46B0-0E22-4EDA-804B-88FFCE69BBD1}" type="presParOf" srcId="{8522A3D3-7065-4F58-A4C9-F1323D34959A}" destId="{145F6376-3190-4425-B3B8-50F073F48193}" srcOrd="0" destOrd="0" presId="urn:microsoft.com/office/officeart/2005/8/layout/hProcess11"/>
    <dgm:cxn modelId="{F352530D-69C3-40BC-A5FC-D9E944AF8384}" type="presParOf" srcId="{8522A3D3-7065-4F58-A4C9-F1323D34959A}" destId="{5DA277C9-D07F-4C4A-BF80-B78CAF8FE841}" srcOrd="1" destOrd="0" presId="urn:microsoft.com/office/officeart/2005/8/layout/hProcess11"/>
    <dgm:cxn modelId="{AD7B660C-EB80-4482-A072-EF9E95CDA497}" type="presParOf" srcId="{8522A3D3-7065-4F58-A4C9-F1323D34959A}" destId="{E2098533-1058-477F-BA16-71C548D94816}" srcOrd="2" destOrd="0" presId="urn:microsoft.com/office/officeart/2005/8/layout/hProcess11"/>
    <dgm:cxn modelId="{54D14E37-9D3C-40A7-A24F-ECB2AE0A1169}" type="presParOf" srcId="{EDFC15F3-53CA-4FAE-8B35-21FFEE59FF93}" destId="{BA0FDF6C-97B5-4823-A2E8-97E9F748AFC2}" srcOrd="3" destOrd="0" presId="urn:microsoft.com/office/officeart/2005/8/layout/hProcess11"/>
    <dgm:cxn modelId="{C75AFEEC-FB47-4F6C-8578-ACE5E6C54868}" type="presParOf" srcId="{EDFC15F3-53CA-4FAE-8B35-21FFEE59FF93}" destId="{80351FC9-48C1-443A-B76F-464B6B98611C}" srcOrd="4" destOrd="0" presId="urn:microsoft.com/office/officeart/2005/8/layout/hProcess11"/>
    <dgm:cxn modelId="{4BAD344C-9D93-43AD-96E0-79EB38E45D55}" type="presParOf" srcId="{80351FC9-48C1-443A-B76F-464B6B98611C}" destId="{F9244C0B-1220-48EC-A9C4-ED779F653AE7}" srcOrd="0" destOrd="0" presId="urn:microsoft.com/office/officeart/2005/8/layout/hProcess11"/>
    <dgm:cxn modelId="{945E4580-B0E5-46C6-9959-CF594190ECA0}" type="presParOf" srcId="{80351FC9-48C1-443A-B76F-464B6B98611C}" destId="{8BBB233A-D4CE-451A-9E78-7D4DE2BB7F42}" srcOrd="1" destOrd="0" presId="urn:microsoft.com/office/officeart/2005/8/layout/hProcess11"/>
    <dgm:cxn modelId="{A17D645F-DF95-4265-A638-7D360FF84C00}" type="presParOf" srcId="{80351FC9-48C1-443A-B76F-464B6B98611C}" destId="{3A97EFA2-10DA-4B36-B05A-B0C8DEBFF772}"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E11A54-B2D5-46ED-81B1-23E961493E64}" type="doc">
      <dgm:prSet loTypeId="urn:microsoft.com/office/officeart/2005/8/layout/hProcess11" loCatId="process" qsTypeId="urn:microsoft.com/office/officeart/2005/8/quickstyle/simple1" qsCatId="simple" csTypeId="urn:microsoft.com/office/officeart/2005/8/colors/colorful2" csCatId="colorful" phldr="1"/>
      <dgm:spPr/>
      <dgm:t>
        <a:bodyPr/>
        <a:lstStyle/>
        <a:p>
          <a:endParaRPr lang="en-US"/>
        </a:p>
      </dgm:t>
    </dgm:pt>
    <dgm:pt modelId="{685B1652-1D26-490F-BC18-6A06927451F9}">
      <dgm:prSet/>
      <dgm:spPr/>
      <dgm:t>
        <a:bodyPr/>
        <a:lstStyle/>
        <a:p>
          <a:r>
            <a:rPr lang="en-US" dirty="0"/>
            <a:t>Checked for </a:t>
          </a:r>
          <a:r>
            <a:rPr lang="en-US" b="1" dirty="0">
              <a:solidFill>
                <a:srgbClr val="C00000"/>
              </a:solidFill>
            </a:rPr>
            <a:t>missing values</a:t>
          </a:r>
        </a:p>
      </dgm:t>
    </dgm:pt>
    <dgm:pt modelId="{08FC8399-53A0-4AA4-84DC-FB6A80E873F1}" type="parTrans" cxnId="{B7C7BF7F-1CC4-4ED1-BAA9-1F436CD8AC10}">
      <dgm:prSet/>
      <dgm:spPr/>
      <dgm:t>
        <a:bodyPr/>
        <a:lstStyle/>
        <a:p>
          <a:endParaRPr lang="en-US"/>
        </a:p>
      </dgm:t>
    </dgm:pt>
    <dgm:pt modelId="{C177FAEE-2795-4227-8741-8B6BFF5C09D2}" type="sibTrans" cxnId="{B7C7BF7F-1CC4-4ED1-BAA9-1F436CD8AC10}">
      <dgm:prSet/>
      <dgm:spPr/>
      <dgm:t>
        <a:bodyPr/>
        <a:lstStyle/>
        <a:p>
          <a:endParaRPr lang="en-US"/>
        </a:p>
      </dgm:t>
    </dgm:pt>
    <dgm:pt modelId="{995760FD-85E8-4F9C-B1A9-0A4B070FE9EB}">
      <dgm:prSet/>
      <dgm:spPr/>
      <dgm:t>
        <a:bodyPr/>
        <a:lstStyle/>
        <a:p>
          <a:r>
            <a:rPr lang="en-US" dirty="0"/>
            <a:t>Converted </a:t>
          </a:r>
          <a:r>
            <a:rPr lang="en-US" b="1" dirty="0">
              <a:solidFill>
                <a:srgbClr val="C00000"/>
              </a:solidFill>
            </a:rPr>
            <a:t>diagnosis</a:t>
          </a:r>
          <a:r>
            <a:rPr lang="en-US" dirty="0"/>
            <a:t>  column to binary.</a:t>
          </a:r>
        </a:p>
      </dgm:t>
    </dgm:pt>
    <dgm:pt modelId="{6C455018-FBA9-4AEE-BF7A-EB9A2E0411DB}" type="parTrans" cxnId="{4966592D-FE66-4A10-8F5C-BAA242D83220}">
      <dgm:prSet/>
      <dgm:spPr/>
      <dgm:t>
        <a:bodyPr/>
        <a:lstStyle/>
        <a:p>
          <a:endParaRPr lang="en-US"/>
        </a:p>
      </dgm:t>
    </dgm:pt>
    <dgm:pt modelId="{0FF4BF8A-CDD4-4045-B1B7-B60EB9641671}" type="sibTrans" cxnId="{4966592D-FE66-4A10-8F5C-BAA242D83220}">
      <dgm:prSet/>
      <dgm:spPr/>
      <dgm:t>
        <a:bodyPr/>
        <a:lstStyle/>
        <a:p>
          <a:endParaRPr lang="en-US"/>
        </a:p>
      </dgm:t>
    </dgm:pt>
    <dgm:pt modelId="{0206B578-5D86-479F-BEBE-ADA836279678}">
      <dgm:prSet/>
      <dgm:spPr/>
      <dgm:t>
        <a:bodyPr/>
        <a:lstStyle/>
        <a:p>
          <a:r>
            <a:rPr lang="en-US" dirty="0"/>
            <a:t>Checked for </a:t>
          </a:r>
          <a:r>
            <a:rPr lang="en-US" b="1" dirty="0">
              <a:solidFill>
                <a:srgbClr val="C00000"/>
              </a:solidFill>
            </a:rPr>
            <a:t>duplicate rows</a:t>
          </a:r>
        </a:p>
      </dgm:t>
    </dgm:pt>
    <dgm:pt modelId="{D46D008E-11D7-41D9-9633-A72A81ECA974}" type="parTrans" cxnId="{469DC96A-142F-4E6D-BC6D-D3E3A14EFE56}">
      <dgm:prSet/>
      <dgm:spPr/>
      <dgm:t>
        <a:bodyPr/>
        <a:lstStyle/>
        <a:p>
          <a:endParaRPr lang="en-US"/>
        </a:p>
      </dgm:t>
    </dgm:pt>
    <dgm:pt modelId="{EA21A4F9-1C6C-4702-A0B5-AF48348EEB5C}" type="sibTrans" cxnId="{469DC96A-142F-4E6D-BC6D-D3E3A14EFE56}">
      <dgm:prSet/>
      <dgm:spPr/>
      <dgm:t>
        <a:bodyPr/>
        <a:lstStyle/>
        <a:p>
          <a:endParaRPr lang="en-US"/>
        </a:p>
      </dgm:t>
    </dgm:pt>
    <dgm:pt modelId="{8B886EEC-8677-4611-8F81-251B9479BB3F}" type="pres">
      <dgm:prSet presAssocID="{1BE11A54-B2D5-46ED-81B1-23E961493E64}" presName="Name0" presStyleCnt="0">
        <dgm:presLayoutVars>
          <dgm:dir/>
          <dgm:resizeHandles val="exact"/>
        </dgm:presLayoutVars>
      </dgm:prSet>
      <dgm:spPr/>
    </dgm:pt>
    <dgm:pt modelId="{E3C972E7-A2E0-4AA1-A48E-2BB660D714AA}" type="pres">
      <dgm:prSet presAssocID="{1BE11A54-B2D5-46ED-81B1-23E961493E64}" presName="arrow" presStyleLbl="bgShp" presStyleIdx="0" presStyleCnt="1"/>
      <dgm:spPr/>
    </dgm:pt>
    <dgm:pt modelId="{EDFC15F3-53CA-4FAE-8B35-21FFEE59FF93}" type="pres">
      <dgm:prSet presAssocID="{1BE11A54-B2D5-46ED-81B1-23E961493E64}" presName="points" presStyleCnt="0"/>
      <dgm:spPr/>
    </dgm:pt>
    <dgm:pt modelId="{3847845A-EAEA-4907-920B-8D9CA2BC1249}" type="pres">
      <dgm:prSet presAssocID="{685B1652-1D26-490F-BC18-6A06927451F9}" presName="compositeA" presStyleCnt="0"/>
      <dgm:spPr/>
    </dgm:pt>
    <dgm:pt modelId="{BE725EE3-F634-4A8F-B6E4-1066E302F6AE}" type="pres">
      <dgm:prSet presAssocID="{685B1652-1D26-490F-BC18-6A06927451F9}" presName="textA" presStyleLbl="revTx" presStyleIdx="0" presStyleCnt="3">
        <dgm:presLayoutVars>
          <dgm:bulletEnabled val="1"/>
        </dgm:presLayoutVars>
      </dgm:prSet>
      <dgm:spPr/>
    </dgm:pt>
    <dgm:pt modelId="{74D24A6F-8B01-4002-BDE1-54454FB8559A}" type="pres">
      <dgm:prSet presAssocID="{685B1652-1D26-490F-BC18-6A06927451F9}" presName="circleA" presStyleLbl="node1" presStyleIdx="0" presStyleCnt="3"/>
      <dgm:spPr/>
    </dgm:pt>
    <dgm:pt modelId="{3A8DDD00-93DA-44B3-9C97-F693E9D1BFDA}" type="pres">
      <dgm:prSet presAssocID="{685B1652-1D26-490F-BC18-6A06927451F9}" presName="spaceA" presStyleCnt="0"/>
      <dgm:spPr/>
    </dgm:pt>
    <dgm:pt modelId="{25FB6E92-935B-4C7C-B2EB-1B9D9A2A3400}" type="pres">
      <dgm:prSet presAssocID="{C177FAEE-2795-4227-8741-8B6BFF5C09D2}" presName="space" presStyleCnt="0"/>
      <dgm:spPr/>
    </dgm:pt>
    <dgm:pt modelId="{8522A3D3-7065-4F58-A4C9-F1323D34959A}" type="pres">
      <dgm:prSet presAssocID="{995760FD-85E8-4F9C-B1A9-0A4B070FE9EB}" presName="compositeB" presStyleCnt="0"/>
      <dgm:spPr/>
    </dgm:pt>
    <dgm:pt modelId="{145F6376-3190-4425-B3B8-50F073F48193}" type="pres">
      <dgm:prSet presAssocID="{995760FD-85E8-4F9C-B1A9-0A4B070FE9EB}" presName="textB" presStyleLbl="revTx" presStyleIdx="1" presStyleCnt="3">
        <dgm:presLayoutVars>
          <dgm:bulletEnabled val="1"/>
        </dgm:presLayoutVars>
      </dgm:prSet>
      <dgm:spPr/>
    </dgm:pt>
    <dgm:pt modelId="{5DA277C9-D07F-4C4A-BF80-B78CAF8FE841}" type="pres">
      <dgm:prSet presAssocID="{995760FD-85E8-4F9C-B1A9-0A4B070FE9EB}" presName="circleB" presStyleLbl="node1" presStyleIdx="1" presStyleCnt="3"/>
      <dgm:spPr/>
    </dgm:pt>
    <dgm:pt modelId="{E2098533-1058-477F-BA16-71C548D94816}" type="pres">
      <dgm:prSet presAssocID="{995760FD-85E8-4F9C-B1A9-0A4B070FE9EB}" presName="spaceB" presStyleCnt="0"/>
      <dgm:spPr/>
    </dgm:pt>
    <dgm:pt modelId="{BA0FDF6C-97B5-4823-A2E8-97E9F748AFC2}" type="pres">
      <dgm:prSet presAssocID="{0FF4BF8A-CDD4-4045-B1B7-B60EB9641671}" presName="space" presStyleCnt="0"/>
      <dgm:spPr/>
    </dgm:pt>
    <dgm:pt modelId="{80351FC9-48C1-443A-B76F-464B6B98611C}" type="pres">
      <dgm:prSet presAssocID="{0206B578-5D86-479F-BEBE-ADA836279678}" presName="compositeA" presStyleCnt="0"/>
      <dgm:spPr/>
    </dgm:pt>
    <dgm:pt modelId="{F9244C0B-1220-48EC-A9C4-ED779F653AE7}" type="pres">
      <dgm:prSet presAssocID="{0206B578-5D86-479F-BEBE-ADA836279678}" presName="textA" presStyleLbl="revTx" presStyleIdx="2" presStyleCnt="3">
        <dgm:presLayoutVars>
          <dgm:bulletEnabled val="1"/>
        </dgm:presLayoutVars>
      </dgm:prSet>
      <dgm:spPr/>
    </dgm:pt>
    <dgm:pt modelId="{8BBB233A-D4CE-451A-9E78-7D4DE2BB7F42}" type="pres">
      <dgm:prSet presAssocID="{0206B578-5D86-479F-BEBE-ADA836279678}" presName="circleA" presStyleLbl="node1" presStyleIdx="2" presStyleCnt="3"/>
      <dgm:spPr/>
    </dgm:pt>
    <dgm:pt modelId="{3A97EFA2-10DA-4B36-B05A-B0C8DEBFF772}" type="pres">
      <dgm:prSet presAssocID="{0206B578-5D86-479F-BEBE-ADA836279678}" presName="spaceA" presStyleCnt="0"/>
      <dgm:spPr/>
    </dgm:pt>
  </dgm:ptLst>
  <dgm:cxnLst>
    <dgm:cxn modelId="{4966592D-FE66-4A10-8F5C-BAA242D83220}" srcId="{1BE11A54-B2D5-46ED-81B1-23E961493E64}" destId="{995760FD-85E8-4F9C-B1A9-0A4B070FE9EB}" srcOrd="1" destOrd="0" parTransId="{6C455018-FBA9-4AEE-BF7A-EB9A2E0411DB}" sibTransId="{0FF4BF8A-CDD4-4045-B1B7-B60EB9641671}"/>
    <dgm:cxn modelId="{FD01583B-7519-472A-8B10-2A47744E42FF}" type="presOf" srcId="{1BE11A54-B2D5-46ED-81B1-23E961493E64}" destId="{8B886EEC-8677-4611-8F81-251B9479BB3F}" srcOrd="0" destOrd="0" presId="urn:microsoft.com/office/officeart/2005/8/layout/hProcess11"/>
    <dgm:cxn modelId="{469DC96A-142F-4E6D-BC6D-D3E3A14EFE56}" srcId="{1BE11A54-B2D5-46ED-81B1-23E961493E64}" destId="{0206B578-5D86-479F-BEBE-ADA836279678}" srcOrd="2" destOrd="0" parTransId="{D46D008E-11D7-41D9-9633-A72A81ECA974}" sibTransId="{EA21A4F9-1C6C-4702-A0B5-AF48348EEB5C}"/>
    <dgm:cxn modelId="{B7C7BF7F-1CC4-4ED1-BAA9-1F436CD8AC10}" srcId="{1BE11A54-B2D5-46ED-81B1-23E961493E64}" destId="{685B1652-1D26-490F-BC18-6A06927451F9}" srcOrd="0" destOrd="0" parTransId="{08FC8399-53A0-4AA4-84DC-FB6A80E873F1}" sibTransId="{C177FAEE-2795-4227-8741-8B6BFF5C09D2}"/>
    <dgm:cxn modelId="{CBF8F183-6526-4A29-9B28-67A0F8D99E53}" type="presOf" srcId="{995760FD-85E8-4F9C-B1A9-0A4B070FE9EB}" destId="{145F6376-3190-4425-B3B8-50F073F48193}" srcOrd="0" destOrd="0" presId="urn:microsoft.com/office/officeart/2005/8/layout/hProcess11"/>
    <dgm:cxn modelId="{251B87E9-B3AE-4E90-BC7B-9939B70F23D5}" type="presOf" srcId="{685B1652-1D26-490F-BC18-6A06927451F9}" destId="{BE725EE3-F634-4A8F-B6E4-1066E302F6AE}" srcOrd="0" destOrd="0" presId="urn:microsoft.com/office/officeart/2005/8/layout/hProcess11"/>
    <dgm:cxn modelId="{BE8C41FA-9347-452D-B2C8-057BCFD408E8}" type="presOf" srcId="{0206B578-5D86-479F-BEBE-ADA836279678}" destId="{F9244C0B-1220-48EC-A9C4-ED779F653AE7}" srcOrd="0" destOrd="0" presId="urn:microsoft.com/office/officeart/2005/8/layout/hProcess11"/>
    <dgm:cxn modelId="{E1E77A47-2D2D-4F5F-A5B1-BF0554678333}" type="presParOf" srcId="{8B886EEC-8677-4611-8F81-251B9479BB3F}" destId="{E3C972E7-A2E0-4AA1-A48E-2BB660D714AA}" srcOrd="0" destOrd="0" presId="urn:microsoft.com/office/officeart/2005/8/layout/hProcess11"/>
    <dgm:cxn modelId="{CEB30F17-41B3-45B2-B775-5295D21C2E54}" type="presParOf" srcId="{8B886EEC-8677-4611-8F81-251B9479BB3F}" destId="{EDFC15F3-53CA-4FAE-8B35-21FFEE59FF93}" srcOrd="1" destOrd="0" presId="urn:microsoft.com/office/officeart/2005/8/layout/hProcess11"/>
    <dgm:cxn modelId="{5585E61B-7211-48E1-A5D4-746EB771EC5E}" type="presParOf" srcId="{EDFC15F3-53CA-4FAE-8B35-21FFEE59FF93}" destId="{3847845A-EAEA-4907-920B-8D9CA2BC1249}" srcOrd="0" destOrd="0" presId="urn:microsoft.com/office/officeart/2005/8/layout/hProcess11"/>
    <dgm:cxn modelId="{2DB44840-2C47-417C-9EE0-A7D42DE1A18D}" type="presParOf" srcId="{3847845A-EAEA-4907-920B-8D9CA2BC1249}" destId="{BE725EE3-F634-4A8F-B6E4-1066E302F6AE}" srcOrd="0" destOrd="0" presId="urn:microsoft.com/office/officeart/2005/8/layout/hProcess11"/>
    <dgm:cxn modelId="{D3B80B03-2815-4503-AE28-9505E53AF261}" type="presParOf" srcId="{3847845A-EAEA-4907-920B-8D9CA2BC1249}" destId="{74D24A6F-8B01-4002-BDE1-54454FB8559A}" srcOrd="1" destOrd="0" presId="urn:microsoft.com/office/officeart/2005/8/layout/hProcess11"/>
    <dgm:cxn modelId="{4921D154-71E6-4BF8-832A-330113F31A67}" type="presParOf" srcId="{3847845A-EAEA-4907-920B-8D9CA2BC1249}" destId="{3A8DDD00-93DA-44B3-9C97-F693E9D1BFDA}" srcOrd="2" destOrd="0" presId="urn:microsoft.com/office/officeart/2005/8/layout/hProcess11"/>
    <dgm:cxn modelId="{6610B880-A2F4-48C5-A62A-C2D19BD953C3}" type="presParOf" srcId="{EDFC15F3-53CA-4FAE-8B35-21FFEE59FF93}" destId="{25FB6E92-935B-4C7C-B2EB-1B9D9A2A3400}" srcOrd="1" destOrd="0" presId="urn:microsoft.com/office/officeart/2005/8/layout/hProcess11"/>
    <dgm:cxn modelId="{45849BBF-4631-44FC-B491-219B31EE350A}" type="presParOf" srcId="{EDFC15F3-53CA-4FAE-8B35-21FFEE59FF93}" destId="{8522A3D3-7065-4F58-A4C9-F1323D34959A}" srcOrd="2" destOrd="0" presId="urn:microsoft.com/office/officeart/2005/8/layout/hProcess11"/>
    <dgm:cxn modelId="{1D2B46B0-0E22-4EDA-804B-88FFCE69BBD1}" type="presParOf" srcId="{8522A3D3-7065-4F58-A4C9-F1323D34959A}" destId="{145F6376-3190-4425-B3B8-50F073F48193}" srcOrd="0" destOrd="0" presId="urn:microsoft.com/office/officeart/2005/8/layout/hProcess11"/>
    <dgm:cxn modelId="{F352530D-69C3-40BC-A5FC-D9E944AF8384}" type="presParOf" srcId="{8522A3D3-7065-4F58-A4C9-F1323D34959A}" destId="{5DA277C9-D07F-4C4A-BF80-B78CAF8FE841}" srcOrd="1" destOrd="0" presId="urn:microsoft.com/office/officeart/2005/8/layout/hProcess11"/>
    <dgm:cxn modelId="{AD7B660C-EB80-4482-A072-EF9E95CDA497}" type="presParOf" srcId="{8522A3D3-7065-4F58-A4C9-F1323D34959A}" destId="{E2098533-1058-477F-BA16-71C548D94816}" srcOrd="2" destOrd="0" presId="urn:microsoft.com/office/officeart/2005/8/layout/hProcess11"/>
    <dgm:cxn modelId="{54D14E37-9D3C-40A7-A24F-ECB2AE0A1169}" type="presParOf" srcId="{EDFC15F3-53CA-4FAE-8B35-21FFEE59FF93}" destId="{BA0FDF6C-97B5-4823-A2E8-97E9F748AFC2}" srcOrd="3" destOrd="0" presId="urn:microsoft.com/office/officeart/2005/8/layout/hProcess11"/>
    <dgm:cxn modelId="{C75AFEEC-FB47-4F6C-8578-ACE5E6C54868}" type="presParOf" srcId="{EDFC15F3-53CA-4FAE-8B35-21FFEE59FF93}" destId="{80351FC9-48C1-443A-B76F-464B6B98611C}" srcOrd="4" destOrd="0" presId="urn:microsoft.com/office/officeart/2005/8/layout/hProcess11"/>
    <dgm:cxn modelId="{4BAD344C-9D93-43AD-96E0-79EB38E45D55}" type="presParOf" srcId="{80351FC9-48C1-443A-B76F-464B6B98611C}" destId="{F9244C0B-1220-48EC-A9C4-ED779F653AE7}" srcOrd="0" destOrd="0" presId="urn:microsoft.com/office/officeart/2005/8/layout/hProcess11"/>
    <dgm:cxn modelId="{945E4580-B0E5-46C6-9959-CF594190ECA0}" type="presParOf" srcId="{80351FC9-48C1-443A-B76F-464B6B98611C}" destId="{8BBB233A-D4CE-451A-9E78-7D4DE2BB7F42}" srcOrd="1" destOrd="0" presId="urn:microsoft.com/office/officeart/2005/8/layout/hProcess11"/>
    <dgm:cxn modelId="{A17D645F-DF95-4265-A638-7D360FF84C00}" type="presParOf" srcId="{80351FC9-48C1-443A-B76F-464B6B98611C}" destId="{3A97EFA2-10DA-4B36-B05A-B0C8DEBFF772}"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C972E7-A2E0-4AA1-A48E-2BB660D714AA}">
      <dsp:nvSpPr>
        <dsp:cNvPr id="0" name=""/>
        <dsp:cNvSpPr/>
      </dsp:nvSpPr>
      <dsp:spPr>
        <a:xfrm>
          <a:off x="0" y="789728"/>
          <a:ext cx="7437120" cy="1052971"/>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725EE3-F634-4A8F-B6E4-1066E302F6AE}">
      <dsp:nvSpPr>
        <dsp:cNvPr id="0" name=""/>
        <dsp:cNvSpPr/>
      </dsp:nvSpPr>
      <dsp:spPr>
        <a:xfrm>
          <a:off x="3268" y="0"/>
          <a:ext cx="2157055" cy="1052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a:t>Checked for missing values</a:t>
          </a:r>
        </a:p>
      </dsp:txBody>
      <dsp:txXfrm>
        <a:off x="3268" y="0"/>
        <a:ext cx="2157055" cy="1052971"/>
      </dsp:txXfrm>
    </dsp:sp>
    <dsp:sp modelId="{74D24A6F-8B01-4002-BDE1-54454FB8559A}">
      <dsp:nvSpPr>
        <dsp:cNvPr id="0" name=""/>
        <dsp:cNvSpPr/>
      </dsp:nvSpPr>
      <dsp:spPr>
        <a:xfrm>
          <a:off x="950174" y="1184593"/>
          <a:ext cx="263242" cy="263242"/>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5F6376-3190-4425-B3B8-50F073F48193}">
      <dsp:nvSpPr>
        <dsp:cNvPr id="0" name=""/>
        <dsp:cNvSpPr/>
      </dsp:nvSpPr>
      <dsp:spPr>
        <a:xfrm>
          <a:off x="2268176" y="1579457"/>
          <a:ext cx="2157055" cy="1052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a:lnSpc>
              <a:spcPct val="90000"/>
            </a:lnSpc>
            <a:spcBef>
              <a:spcPct val="0"/>
            </a:spcBef>
            <a:spcAft>
              <a:spcPct val="35000"/>
            </a:spcAft>
            <a:buNone/>
          </a:pPr>
          <a:r>
            <a:rPr lang="en-US" sz="1900" kern="1200" dirty="0"/>
            <a:t>Converted diagnosis to binary</a:t>
          </a:r>
        </a:p>
      </dsp:txBody>
      <dsp:txXfrm>
        <a:off x="2268176" y="1579457"/>
        <a:ext cx="2157055" cy="1052971"/>
      </dsp:txXfrm>
    </dsp:sp>
    <dsp:sp modelId="{5DA277C9-D07F-4C4A-BF80-B78CAF8FE841}">
      <dsp:nvSpPr>
        <dsp:cNvPr id="0" name=""/>
        <dsp:cNvSpPr/>
      </dsp:nvSpPr>
      <dsp:spPr>
        <a:xfrm>
          <a:off x="3215082" y="1184593"/>
          <a:ext cx="263242" cy="263242"/>
        </a:xfrm>
        <a:prstGeom prst="ellipse">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244C0B-1220-48EC-A9C4-ED779F653AE7}">
      <dsp:nvSpPr>
        <dsp:cNvPr id="0" name=""/>
        <dsp:cNvSpPr/>
      </dsp:nvSpPr>
      <dsp:spPr>
        <a:xfrm>
          <a:off x="4533084" y="0"/>
          <a:ext cx="2157055" cy="1052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a:lnSpc>
              <a:spcPct val="90000"/>
            </a:lnSpc>
            <a:spcBef>
              <a:spcPct val="0"/>
            </a:spcBef>
            <a:spcAft>
              <a:spcPct val="35000"/>
            </a:spcAft>
            <a:buNone/>
          </a:pPr>
          <a:r>
            <a:rPr lang="en-US" sz="1900" kern="1200"/>
            <a:t>Checked for duplicate rows</a:t>
          </a:r>
        </a:p>
      </dsp:txBody>
      <dsp:txXfrm>
        <a:off x="4533084" y="0"/>
        <a:ext cx="2157055" cy="1052971"/>
      </dsp:txXfrm>
    </dsp:sp>
    <dsp:sp modelId="{8BBB233A-D4CE-451A-9E78-7D4DE2BB7F42}">
      <dsp:nvSpPr>
        <dsp:cNvPr id="0" name=""/>
        <dsp:cNvSpPr/>
      </dsp:nvSpPr>
      <dsp:spPr>
        <a:xfrm>
          <a:off x="5479990" y="1184593"/>
          <a:ext cx="263242" cy="263242"/>
        </a:xfrm>
        <a:prstGeom prst="ellipse">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C972E7-A2E0-4AA1-A48E-2BB660D714AA}">
      <dsp:nvSpPr>
        <dsp:cNvPr id="0" name=""/>
        <dsp:cNvSpPr/>
      </dsp:nvSpPr>
      <dsp:spPr>
        <a:xfrm>
          <a:off x="0" y="1029883"/>
          <a:ext cx="9698736" cy="1373178"/>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725EE3-F634-4A8F-B6E4-1066E302F6AE}">
      <dsp:nvSpPr>
        <dsp:cNvPr id="0" name=""/>
        <dsp:cNvSpPr/>
      </dsp:nvSpPr>
      <dsp:spPr>
        <a:xfrm>
          <a:off x="4262" y="0"/>
          <a:ext cx="2813012" cy="1373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a:lnSpc>
              <a:spcPct val="90000"/>
            </a:lnSpc>
            <a:spcBef>
              <a:spcPct val="0"/>
            </a:spcBef>
            <a:spcAft>
              <a:spcPct val="35000"/>
            </a:spcAft>
            <a:buNone/>
          </a:pPr>
          <a:r>
            <a:rPr lang="en-US" sz="2400" kern="1200" dirty="0"/>
            <a:t>Checked for </a:t>
          </a:r>
          <a:r>
            <a:rPr lang="en-US" sz="2400" b="1" kern="1200" dirty="0">
              <a:solidFill>
                <a:srgbClr val="C00000"/>
              </a:solidFill>
            </a:rPr>
            <a:t>missing values</a:t>
          </a:r>
        </a:p>
      </dsp:txBody>
      <dsp:txXfrm>
        <a:off x="4262" y="0"/>
        <a:ext cx="2813012" cy="1373178"/>
      </dsp:txXfrm>
    </dsp:sp>
    <dsp:sp modelId="{74D24A6F-8B01-4002-BDE1-54454FB8559A}">
      <dsp:nvSpPr>
        <dsp:cNvPr id="0" name=""/>
        <dsp:cNvSpPr/>
      </dsp:nvSpPr>
      <dsp:spPr>
        <a:xfrm>
          <a:off x="1239120" y="1544825"/>
          <a:ext cx="343294" cy="34329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5F6376-3190-4425-B3B8-50F073F48193}">
      <dsp:nvSpPr>
        <dsp:cNvPr id="0" name=""/>
        <dsp:cNvSpPr/>
      </dsp:nvSpPr>
      <dsp:spPr>
        <a:xfrm>
          <a:off x="2957925" y="2059767"/>
          <a:ext cx="2813012" cy="1373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lang="en-US" sz="2400" kern="1200" dirty="0"/>
            <a:t>Converted </a:t>
          </a:r>
          <a:r>
            <a:rPr lang="en-US" sz="2400" b="1" kern="1200" dirty="0">
              <a:solidFill>
                <a:srgbClr val="C00000"/>
              </a:solidFill>
            </a:rPr>
            <a:t>diagnosis</a:t>
          </a:r>
          <a:r>
            <a:rPr lang="en-US" sz="2400" kern="1200" dirty="0"/>
            <a:t>  column to binary.</a:t>
          </a:r>
        </a:p>
      </dsp:txBody>
      <dsp:txXfrm>
        <a:off x="2957925" y="2059767"/>
        <a:ext cx="2813012" cy="1373178"/>
      </dsp:txXfrm>
    </dsp:sp>
    <dsp:sp modelId="{5DA277C9-D07F-4C4A-BF80-B78CAF8FE841}">
      <dsp:nvSpPr>
        <dsp:cNvPr id="0" name=""/>
        <dsp:cNvSpPr/>
      </dsp:nvSpPr>
      <dsp:spPr>
        <a:xfrm>
          <a:off x="4192783" y="1544825"/>
          <a:ext cx="343294" cy="343294"/>
        </a:xfrm>
        <a:prstGeom prst="ellipse">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244C0B-1220-48EC-A9C4-ED779F653AE7}">
      <dsp:nvSpPr>
        <dsp:cNvPr id="0" name=""/>
        <dsp:cNvSpPr/>
      </dsp:nvSpPr>
      <dsp:spPr>
        <a:xfrm>
          <a:off x="5911587" y="0"/>
          <a:ext cx="2813012" cy="1373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a:lnSpc>
              <a:spcPct val="90000"/>
            </a:lnSpc>
            <a:spcBef>
              <a:spcPct val="0"/>
            </a:spcBef>
            <a:spcAft>
              <a:spcPct val="35000"/>
            </a:spcAft>
            <a:buNone/>
          </a:pPr>
          <a:r>
            <a:rPr lang="en-US" sz="2400" kern="1200" dirty="0"/>
            <a:t>Checked for </a:t>
          </a:r>
          <a:r>
            <a:rPr lang="en-US" sz="2400" b="1" kern="1200" dirty="0">
              <a:solidFill>
                <a:srgbClr val="C00000"/>
              </a:solidFill>
            </a:rPr>
            <a:t>duplicate rows</a:t>
          </a:r>
        </a:p>
      </dsp:txBody>
      <dsp:txXfrm>
        <a:off x="5911587" y="0"/>
        <a:ext cx="2813012" cy="1373178"/>
      </dsp:txXfrm>
    </dsp:sp>
    <dsp:sp modelId="{8BBB233A-D4CE-451A-9E78-7D4DE2BB7F42}">
      <dsp:nvSpPr>
        <dsp:cNvPr id="0" name=""/>
        <dsp:cNvSpPr/>
      </dsp:nvSpPr>
      <dsp:spPr>
        <a:xfrm>
          <a:off x="7146446" y="1544825"/>
          <a:ext cx="343294" cy="343294"/>
        </a:xfrm>
        <a:prstGeom prst="ellipse">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C925C7-6852-47EB-A642-E788329934EE}" type="datetimeFigureOut">
              <a:rPr lang="en-US" smtClean="0"/>
              <a:t>8/30/2024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28CD37-A8A4-462D-ADBF-363981A3F2F0}" type="slidenum">
              <a:rPr lang="en-US" smtClean="0"/>
              <a:t>‹#›</a:t>
            </a:fld>
            <a:endParaRPr lang="en-US"/>
          </a:p>
        </p:txBody>
      </p:sp>
    </p:spTree>
    <p:extLst>
      <p:ext uri="{BB962C8B-B14F-4D97-AF65-F5344CB8AC3E}">
        <p14:creationId xmlns:p14="http://schemas.microsoft.com/office/powerpoint/2010/main" val="2526919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certain characteristics in cell nuclei that will be used to determine the likelihood of breast cancer in patients.</a:t>
            </a:r>
          </a:p>
          <a:p>
            <a:endParaRPr lang="en-GB" dirty="0"/>
          </a:p>
          <a:p>
            <a:r>
              <a:rPr lang="en-GB" dirty="0"/>
              <a:t>These cell nuclei are collected using </a:t>
            </a:r>
            <a:r>
              <a:rPr lang="en-US" dirty="0"/>
              <a:t>Fine Needle Aspiration (FNA) of breast masses</a:t>
            </a:r>
            <a:r>
              <a:rPr lang="en-GB" dirty="0"/>
              <a:t>.</a:t>
            </a:r>
            <a:endParaRPr lang="en-US" dirty="0"/>
          </a:p>
          <a:p>
            <a:endParaRPr lang="en-US" dirty="0"/>
          </a:p>
          <a:p>
            <a:r>
              <a:rPr lang="en-US" dirty="0"/>
              <a:t>These breast masses are extracts from the breast.</a:t>
            </a:r>
          </a:p>
          <a:p>
            <a:endParaRPr lang="en-US" dirty="0"/>
          </a:p>
          <a:p>
            <a:endParaRPr lang="en-GB" dirty="0"/>
          </a:p>
        </p:txBody>
      </p:sp>
      <p:sp>
        <p:nvSpPr>
          <p:cNvPr id="4" name="Slide Number Placeholder 3"/>
          <p:cNvSpPr>
            <a:spLocks noGrp="1"/>
          </p:cNvSpPr>
          <p:nvPr>
            <p:ph type="sldNum" sz="quarter" idx="5"/>
          </p:nvPr>
        </p:nvSpPr>
        <p:spPr/>
        <p:txBody>
          <a:bodyPr/>
          <a:lstStyle/>
          <a:p>
            <a:fld id="{BE28CD37-A8A4-462D-ADBF-363981A3F2F0}" type="slidenum">
              <a:rPr lang="en-US" smtClean="0"/>
              <a:t>1</a:t>
            </a:fld>
            <a:endParaRPr lang="en-US"/>
          </a:p>
        </p:txBody>
      </p:sp>
    </p:spTree>
    <p:extLst>
      <p:ext uri="{BB962C8B-B14F-4D97-AF65-F5344CB8AC3E}">
        <p14:creationId xmlns:p14="http://schemas.microsoft.com/office/powerpoint/2010/main" val="1816736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E28CD37-A8A4-462D-ADBF-363981A3F2F0}" type="slidenum">
              <a:rPr lang="en-US" smtClean="0"/>
              <a:t>3</a:t>
            </a:fld>
            <a:endParaRPr lang="en-US"/>
          </a:p>
        </p:txBody>
      </p:sp>
    </p:spTree>
    <p:extLst>
      <p:ext uri="{BB962C8B-B14F-4D97-AF65-F5344CB8AC3E}">
        <p14:creationId xmlns:p14="http://schemas.microsoft.com/office/powerpoint/2010/main" val="3315680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E28CD37-A8A4-462D-ADBF-363981A3F2F0}" type="slidenum">
              <a:rPr lang="en-US" smtClean="0"/>
              <a:t>4</a:t>
            </a:fld>
            <a:endParaRPr lang="en-US"/>
          </a:p>
        </p:txBody>
      </p:sp>
    </p:spTree>
    <p:extLst>
      <p:ext uri="{BB962C8B-B14F-4D97-AF65-F5344CB8AC3E}">
        <p14:creationId xmlns:p14="http://schemas.microsoft.com/office/powerpoint/2010/main" val="3753839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E28CD37-A8A4-462D-ADBF-363981A3F2F0}" type="slidenum">
              <a:rPr lang="en-US" smtClean="0"/>
              <a:t>5</a:t>
            </a:fld>
            <a:endParaRPr lang="en-US"/>
          </a:p>
        </p:txBody>
      </p:sp>
    </p:spTree>
    <p:extLst>
      <p:ext uri="{BB962C8B-B14F-4D97-AF65-F5344CB8AC3E}">
        <p14:creationId xmlns:p14="http://schemas.microsoft.com/office/powerpoint/2010/main" val="1961358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28CD37-A8A4-462D-ADBF-363981A3F2F0}" type="slidenum">
              <a:rPr lang="en-US" smtClean="0"/>
              <a:t>9</a:t>
            </a:fld>
            <a:endParaRPr lang="en-US"/>
          </a:p>
        </p:txBody>
      </p:sp>
    </p:spTree>
    <p:extLst>
      <p:ext uri="{BB962C8B-B14F-4D97-AF65-F5344CB8AC3E}">
        <p14:creationId xmlns:p14="http://schemas.microsoft.com/office/powerpoint/2010/main" val="2369331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US" b="1" dirty="0"/>
              <a:t>1. Implementation of Predictive Models in Clinical Settings</a:t>
            </a:r>
          </a:p>
          <a:p>
            <a:pPr>
              <a:buFont typeface="Arial" panose="020B0604020202020204" pitchFamily="34" charset="0"/>
              <a:buChar char="•"/>
            </a:pPr>
            <a:r>
              <a:rPr lang="en-US" b="1" dirty="0"/>
              <a:t>Adopt Logistic Regression</a:t>
            </a:r>
            <a:r>
              <a:rPr lang="en-US" dirty="0"/>
              <a:t>: Since Logistic Regression achieved the highest accuracy (97%) among the models tested, the firm should consider implementing this model in their diagnostic processes. This model’s simplicity and interpretability make it an excellent choice for real-time decision-making in clinical settings.</a:t>
            </a:r>
          </a:p>
          <a:p>
            <a:pPr>
              <a:buFont typeface="Arial" panose="020B0604020202020204" pitchFamily="34" charset="0"/>
              <a:buChar char="•"/>
            </a:pPr>
            <a:r>
              <a:rPr lang="en-US" b="1" dirty="0"/>
              <a:t>Explore Ensemble Methods</a:t>
            </a:r>
            <a:r>
              <a:rPr lang="en-US" dirty="0"/>
              <a:t>: While Logistic Regression performed best, other models like Gradient Boosting Classifier and Support Vector Machine also showed high accuracy (96%). The firm could explore ensemble methods that combine these models to potentially improve prediction accuracy and robustness.</a:t>
            </a:r>
          </a:p>
          <a:p>
            <a:r>
              <a:rPr lang="en-US" b="1" dirty="0"/>
              <a:t>2. Feature Importance in Diagnostics</a:t>
            </a:r>
          </a:p>
          <a:p>
            <a:pPr>
              <a:buFont typeface="Arial" panose="020B0604020202020204" pitchFamily="34" charset="0"/>
              <a:buChar char="•"/>
            </a:pPr>
            <a:r>
              <a:rPr lang="en-US" b="1" dirty="0"/>
              <a:t>Focus on Key Nuclear Features</a:t>
            </a:r>
            <a:r>
              <a:rPr lang="en-US" dirty="0"/>
              <a:t>: Features such as </a:t>
            </a:r>
            <a:r>
              <a:rPr lang="en-US" dirty="0" err="1"/>
              <a:t>radius_worst</a:t>
            </a:r>
            <a:r>
              <a:rPr lang="en-US" dirty="0"/>
              <a:t>, concave </a:t>
            </a:r>
            <a:r>
              <a:rPr lang="en-US" dirty="0" err="1"/>
              <a:t>points_worst</a:t>
            </a:r>
            <a:r>
              <a:rPr lang="en-US" dirty="0"/>
              <a:t>, and </a:t>
            </a:r>
            <a:r>
              <a:rPr lang="en-US" dirty="0" err="1"/>
              <a:t>compactness_worst</a:t>
            </a:r>
            <a:r>
              <a:rPr lang="en-US" dirty="0"/>
              <a:t> were identified as critical indicators of malignancy. The firm should emphasize these features in their diagnostic protocols, as they are strong predictors of cancer.</a:t>
            </a:r>
          </a:p>
          <a:p>
            <a:pPr>
              <a:buFont typeface="Arial" panose="020B0604020202020204" pitchFamily="34" charset="0"/>
              <a:buChar char="•"/>
            </a:pPr>
            <a:r>
              <a:rPr lang="en-US" b="1" dirty="0"/>
              <a:t>Integrate Feature Analysis</a:t>
            </a:r>
            <a:r>
              <a:rPr lang="en-US" dirty="0"/>
              <a:t>: The firm could develop tools that highlight these critical features during FNA analysis, helping radiologists and pathologists to make more informed decisions quickly.</a:t>
            </a:r>
          </a:p>
          <a:p>
            <a:r>
              <a:rPr lang="en-US" b="1" dirty="0"/>
              <a:t>3. Automation and Workflow Integration</a:t>
            </a:r>
          </a:p>
          <a:p>
            <a:pPr>
              <a:buFont typeface="Arial" panose="020B0604020202020204" pitchFamily="34" charset="0"/>
              <a:buChar char="•"/>
            </a:pPr>
            <a:r>
              <a:rPr lang="en-US" b="1" dirty="0"/>
              <a:t>Automate Data Processing</a:t>
            </a:r>
            <a:r>
              <a:rPr lang="en-US" dirty="0"/>
              <a:t>: The firm should invest in automating the data cleaning and preprocessing steps. This includes handling missing values, converting diagnosis columns to binary, and checking for duplicates. Automation will streamline the workflow, reduce human error, and ensure consistent data quality.</a:t>
            </a:r>
          </a:p>
          <a:p>
            <a:pPr>
              <a:buFont typeface="Arial" panose="020B0604020202020204" pitchFamily="34" charset="0"/>
              <a:buChar char="•"/>
            </a:pPr>
            <a:r>
              <a:rPr lang="en-US" b="1" dirty="0"/>
              <a:t>Integrate Predictive Tools into Existing Systems</a:t>
            </a:r>
            <a:r>
              <a:rPr lang="en-US" dirty="0"/>
              <a:t>: The predictive models should be integrated into the firm’s existing healthcare systems, allowing seamless data flow and real-time predictions. This integration will enhance the efficiency of breast cancer diagnostics and ensure that the models are used effectively.</a:t>
            </a:r>
          </a:p>
          <a:p>
            <a:r>
              <a:rPr lang="en-US" b="1" dirty="0"/>
              <a:t>4. Training and Education</a:t>
            </a:r>
          </a:p>
          <a:p>
            <a:pPr>
              <a:buFont typeface="Arial" panose="020B0604020202020204" pitchFamily="34" charset="0"/>
              <a:buChar char="•"/>
            </a:pPr>
            <a:r>
              <a:rPr lang="en-US" b="1" dirty="0"/>
              <a:t>Training for Medical Staff</a:t>
            </a:r>
            <a:r>
              <a:rPr lang="en-US" dirty="0"/>
              <a:t>: The firm should provide training for medical staff on how to interpret the results from the predictive models, particularly the importance of nuclear features in diagnosis. This will ensure that the models are used effectively in clinical practice.</a:t>
            </a:r>
          </a:p>
          <a:p>
            <a:pPr>
              <a:buFont typeface="Arial" panose="020B0604020202020204" pitchFamily="34" charset="0"/>
              <a:buChar char="•"/>
            </a:pPr>
            <a:r>
              <a:rPr lang="en-US" b="1" dirty="0"/>
              <a:t>Continuous Learning and Model Updating</a:t>
            </a:r>
            <a:r>
              <a:rPr lang="en-US" dirty="0"/>
              <a:t>: Encourage a culture of continuous learning where staff are regularly updated on new findings and model improvements. The firm should also regularly update the models with new data to maintain high accuracy and relevance.</a:t>
            </a:r>
          </a:p>
          <a:p>
            <a:r>
              <a:rPr lang="en-US" b="1" dirty="0"/>
              <a:t>5. Further Research and Development</a:t>
            </a:r>
          </a:p>
          <a:p>
            <a:pPr>
              <a:buFont typeface="Arial" panose="020B0604020202020204" pitchFamily="34" charset="0"/>
              <a:buChar char="•"/>
            </a:pPr>
            <a:r>
              <a:rPr lang="en-US" b="1" dirty="0"/>
              <a:t>Research on Additional Features</a:t>
            </a:r>
            <a:r>
              <a:rPr lang="en-US" dirty="0"/>
              <a:t>: While the current analysis focuses on specific nuclear features, the firm should invest in research to explore additional features that might improve prediction accuracy. For example, integrating genetic or molecular data with the current features could enhance model performance.</a:t>
            </a:r>
          </a:p>
          <a:p>
            <a:pPr>
              <a:buFont typeface="Arial" panose="020B0604020202020204" pitchFamily="34" charset="0"/>
              <a:buChar char="•"/>
            </a:pPr>
            <a:r>
              <a:rPr lang="en-US" b="1" dirty="0"/>
              <a:t>Pilot Testing and Feedback Loops</a:t>
            </a:r>
            <a:r>
              <a:rPr lang="en-US" dirty="0"/>
              <a:t>: Before full-scale implementation, the firm should conduct pilot tests of the models in real-world clinical settings. Collecting feedback from these pilots will help refine the models and the integration process.</a:t>
            </a:r>
          </a:p>
          <a:p>
            <a:endParaRPr lang="en-GB" dirty="0"/>
          </a:p>
        </p:txBody>
      </p:sp>
      <p:sp>
        <p:nvSpPr>
          <p:cNvPr id="4" name="Slide Number Placeholder 3"/>
          <p:cNvSpPr>
            <a:spLocks noGrp="1"/>
          </p:cNvSpPr>
          <p:nvPr>
            <p:ph type="sldNum" sz="quarter" idx="5"/>
          </p:nvPr>
        </p:nvSpPr>
        <p:spPr/>
        <p:txBody>
          <a:bodyPr/>
          <a:lstStyle/>
          <a:p>
            <a:fld id="{BE28CD37-A8A4-462D-ADBF-363981A3F2F0}" type="slidenum">
              <a:rPr lang="en-US" smtClean="0"/>
              <a:t>11</a:t>
            </a:fld>
            <a:endParaRPr lang="en-US"/>
          </a:p>
        </p:txBody>
      </p:sp>
    </p:spTree>
    <p:extLst>
      <p:ext uri="{BB962C8B-B14F-4D97-AF65-F5344CB8AC3E}">
        <p14:creationId xmlns:p14="http://schemas.microsoft.com/office/powerpoint/2010/main" val="2473316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US" b="1" dirty="0"/>
              <a:t>1. Implementation of Predictive Models in Clinical Settings</a:t>
            </a:r>
          </a:p>
          <a:p>
            <a:pPr>
              <a:buFont typeface="Arial" panose="020B0604020202020204" pitchFamily="34" charset="0"/>
              <a:buChar char="•"/>
            </a:pPr>
            <a:r>
              <a:rPr lang="en-US" b="1" dirty="0"/>
              <a:t>Adopt Logistic Regression</a:t>
            </a:r>
            <a:r>
              <a:rPr lang="en-US" dirty="0"/>
              <a:t>: Since Logistic Regression achieved the highest accuracy (97%) among the models tested, the firm should consider implementing this model in their diagnostic processes. This model’s simplicity and interpretability make it an excellent choice for real-time decision-making in clinical settings.</a:t>
            </a:r>
          </a:p>
          <a:p>
            <a:pPr>
              <a:buFont typeface="Arial" panose="020B0604020202020204" pitchFamily="34" charset="0"/>
              <a:buChar char="•"/>
            </a:pPr>
            <a:r>
              <a:rPr lang="en-US" b="1" dirty="0"/>
              <a:t>Explore Ensemble Methods</a:t>
            </a:r>
            <a:r>
              <a:rPr lang="en-US" dirty="0"/>
              <a:t>: While Logistic Regression performed best, other models like Gradient Boosting Classifier and Support Vector Machine also showed high accuracy (96%). The firm could explore ensemble methods that combine these models to potentially improve prediction accuracy and robustness.</a:t>
            </a:r>
          </a:p>
          <a:p>
            <a:r>
              <a:rPr lang="en-US" b="1" dirty="0"/>
              <a:t>2. Feature Importance in Diagnostics</a:t>
            </a:r>
          </a:p>
          <a:p>
            <a:pPr>
              <a:buFont typeface="Arial" panose="020B0604020202020204" pitchFamily="34" charset="0"/>
              <a:buChar char="•"/>
            </a:pPr>
            <a:r>
              <a:rPr lang="en-US" b="1" dirty="0"/>
              <a:t>Focus on Key Nuclear Features</a:t>
            </a:r>
            <a:r>
              <a:rPr lang="en-US" dirty="0"/>
              <a:t>: Features such as </a:t>
            </a:r>
            <a:r>
              <a:rPr lang="en-US" dirty="0" err="1"/>
              <a:t>radius_worst</a:t>
            </a:r>
            <a:r>
              <a:rPr lang="en-US" dirty="0"/>
              <a:t>, concave </a:t>
            </a:r>
            <a:r>
              <a:rPr lang="en-US" dirty="0" err="1"/>
              <a:t>points_worst</a:t>
            </a:r>
            <a:r>
              <a:rPr lang="en-US" dirty="0"/>
              <a:t>, and </a:t>
            </a:r>
            <a:r>
              <a:rPr lang="en-US" dirty="0" err="1"/>
              <a:t>compactness_worst</a:t>
            </a:r>
            <a:r>
              <a:rPr lang="en-US" dirty="0"/>
              <a:t> were identified as critical indicators of malignancy. The firm should emphasize these features in their diagnostic protocols, as they are strong predictors of cancer.</a:t>
            </a:r>
          </a:p>
          <a:p>
            <a:pPr>
              <a:buFont typeface="Arial" panose="020B0604020202020204" pitchFamily="34" charset="0"/>
              <a:buChar char="•"/>
            </a:pPr>
            <a:r>
              <a:rPr lang="en-US" b="1" dirty="0"/>
              <a:t>Integrate Feature Analysis</a:t>
            </a:r>
            <a:r>
              <a:rPr lang="en-US" dirty="0"/>
              <a:t>: The firm could develop tools that highlight these critical features during FNA analysis, helping radiologists and pathologists to make more informed decisions quickly.</a:t>
            </a:r>
          </a:p>
          <a:p>
            <a:r>
              <a:rPr lang="en-US" b="1" dirty="0"/>
              <a:t>3. Automation and Workflow Integration</a:t>
            </a:r>
          </a:p>
          <a:p>
            <a:pPr>
              <a:buFont typeface="Arial" panose="020B0604020202020204" pitchFamily="34" charset="0"/>
              <a:buChar char="•"/>
            </a:pPr>
            <a:r>
              <a:rPr lang="en-US" b="1" dirty="0"/>
              <a:t>Automate Data Processing</a:t>
            </a:r>
            <a:r>
              <a:rPr lang="en-US" dirty="0"/>
              <a:t>: The firm should invest in automating the data cleaning and preprocessing steps. This includes handling missing values, converting diagnosis columns to binary, and checking for duplicates. Automation will streamline the workflow, reduce human error, and ensure consistent data quality.</a:t>
            </a:r>
          </a:p>
          <a:p>
            <a:pPr>
              <a:buFont typeface="Arial" panose="020B0604020202020204" pitchFamily="34" charset="0"/>
              <a:buChar char="•"/>
            </a:pPr>
            <a:r>
              <a:rPr lang="en-US" b="1" dirty="0"/>
              <a:t>Integrate Predictive Tools into Existing Systems</a:t>
            </a:r>
            <a:r>
              <a:rPr lang="en-US" dirty="0"/>
              <a:t>: The predictive models should be integrated into the firm’s existing healthcare systems, allowing seamless data flow and real-time predictions. This integration will enhance the efficiency of breast cancer diagnostics and ensure that the models are used effectively.</a:t>
            </a:r>
          </a:p>
          <a:p>
            <a:r>
              <a:rPr lang="en-US" b="1" dirty="0"/>
              <a:t>4. Training and Education</a:t>
            </a:r>
          </a:p>
          <a:p>
            <a:pPr>
              <a:buFont typeface="Arial" panose="020B0604020202020204" pitchFamily="34" charset="0"/>
              <a:buChar char="•"/>
            </a:pPr>
            <a:r>
              <a:rPr lang="en-US" b="1" dirty="0"/>
              <a:t>Training for Medical Staff</a:t>
            </a:r>
            <a:r>
              <a:rPr lang="en-US" dirty="0"/>
              <a:t>: The firm should provide training for medical staff on how to interpret the results from the predictive models, particularly the importance of nuclear features in diagnosis. This will ensure that the models are used effectively in clinical practice.</a:t>
            </a:r>
          </a:p>
          <a:p>
            <a:pPr>
              <a:buFont typeface="Arial" panose="020B0604020202020204" pitchFamily="34" charset="0"/>
              <a:buChar char="•"/>
            </a:pPr>
            <a:r>
              <a:rPr lang="en-US" b="1" dirty="0"/>
              <a:t>Continuous Learning and Model Updating</a:t>
            </a:r>
            <a:r>
              <a:rPr lang="en-US" dirty="0"/>
              <a:t>: Encourage a culture of continuous learning where staff are regularly updated on new findings and model improvements. The firm should also regularly update the models with new data to maintain high accuracy and relevance.</a:t>
            </a:r>
          </a:p>
          <a:p>
            <a:r>
              <a:rPr lang="en-US" b="1" dirty="0"/>
              <a:t>5. Further Research and Development</a:t>
            </a:r>
          </a:p>
          <a:p>
            <a:pPr>
              <a:buFont typeface="Arial" panose="020B0604020202020204" pitchFamily="34" charset="0"/>
              <a:buChar char="•"/>
            </a:pPr>
            <a:r>
              <a:rPr lang="en-US" b="1" dirty="0"/>
              <a:t>Research on Additional Features</a:t>
            </a:r>
            <a:r>
              <a:rPr lang="en-US" dirty="0"/>
              <a:t>: While the current analysis focuses on specific nuclear features, the firm should invest in research to explore additional features that might improve prediction accuracy. For example, integrating genetic or molecular data with the current features could enhance model performance.</a:t>
            </a:r>
          </a:p>
          <a:p>
            <a:pPr>
              <a:buFont typeface="Arial" panose="020B0604020202020204" pitchFamily="34" charset="0"/>
              <a:buChar char="•"/>
            </a:pPr>
            <a:r>
              <a:rPr lang="en-US" b="1" dirty="0"/>
              <a:t>Pilot Testing and Feedback Loops</a:t>
            </a:r>
            <a:r>
              <a:rPr lang="en-US" dirty="0"/>
              <a:t>: Before full-scale implementation, the firm should conduct pilot tests of the models in real-world clinical settings. Collecting feedback from these pilots will help refine the models and the integration process.</a:t>
            </a:r>
          </a:p>
          <a:p>
            <a:endParaRPr lang="en-GB" dirty="0"/>
          </a:p>
        </p:txBody>
      </p:sp>
      <p:sp>
        <p:nvSpPr>
          <p:cNvPr id="4" name="Slide Number Placeholder 3"/>
          <p:cNvSpPr>
            <a:spLocks noGrp="1"/>
          </p:cNvSpPr>
          <p:nvPr>
            <p:ph type="sldNum" sz="quarter" idx="5"/>
          </p:nvPr>
        </p:nvSpPr>
        <p:spPr/>
        <p:txBody>
          <a:bodyPr/>
          <a:lstStyle/>
          <a:p>
            <a:fld id="{BE28CD37-A8A4-462D-ADBF-363981A3F2F0}" type="slidenum">
              <a:rPr lang="en-US" smtClean="0"/>
              <a:t>12</a:t>
            </a:fld>
            <a:endParaRPr lang="en-US"/>
          </a:p>
        </p:txBody>
      </p:sp>
    </p:spTree>
    <p:extLst>
      <p:ext uri="{BB962C8B-B14F-4D97-AF65-F5344CB8AC3E}">
        <p14:creationId xmlns:p14="http://schemas.microsoft.com/office/powerpoint/2010/main" val="33726986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E28CD37-A8A4-462D-ADBF-363981A3F2F0}" type="slidenum">
              <a:rPr lang="en-US" smtClean="0"/>
              <a:t>15</a:t>
            </a:fld>
            <a:endParaRPr lang="en-US"/>
          </a:p>
        </p:txBody>
      </p:sp>
    </p:spTree>
    <p:extLst>
      <p:ext uri="{BB962C8B-B14F-4D97-AF65-F5344CB8AC3E}">
        <p14:creationId xmlns:p14="http://schemas.microsoft.com/office/powerpoint/2010/main" val="3805399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6505F-DEED-1AFF-6012-AB3934CA58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39B711F-8458-5CB0-BFF2-DEEFE029A6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2B2EED-F917-8B5C-0519-9A3349A92EEF}"/>
              </a:ext>
            </a:extLst>
          </p:cNvPr>
          <p:cNvSpPr>
            <a:spLocks noGrp="1"/>
          </p:cNvSpPr>
          <p:nvPr>
            <p:ph type="dt" sz="half" idx="10"/>
          </p:nvPr>
        </p:nvSpPr>
        <p:spPr/>
        <p:txBody>
          <a:bodyPr/>
          <a:lstStyle/>
          <a:p>
            <a:fld id="{DB43B65E-312F-4383-AE3A-7EB5018B2AE5}" type="datetimeFigureOut">
              <a:rPr lang="en-US" smtClean="0"/>
              <a:t>8/30/2024</a:t>
            </a:fld>
            <a:endParaRPr lang="en-US"/>
          </a:p>
        </p:txBody>
      </p:sp>
      <p:sp>
        <p:nvSpPr>
          <p:cNvPr id="5" name="Footer Placeholder 4">
            <a:extLst>
              <a:ext uri="{FF2B5EF4-FFF2-40B4-BE49-F238E27FC236}">
                <a16:creationId xmlns:a16="http://schemas.microsoft.com/office/drawing/2014/main" id="{6AA50CB8-F56B-B31D-405D-2DA8F3493C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3D8333-240F-91A0-7D37-FEF522E1A891}"/>
              </a:ext>
            </a:extLst>
          </p:cNvPr>
          <p:cNvSpPr>
            <a:spLocks noGrp="1"/>
          </p:cNvSpPr>
          <p:nvPr>
            <p:ph type="sldNum" sz="quarter" idx="12"/>
          </p:nvPr>
        </p:nvSpPr>
        <p:spPr/>
        <p:txBody>
          <a:bodyPr/>
          <a:lstStyle/>
          <a:p>
            <a:fld id="{83050A17-3247-46E2-8B02-9BC2278825DF}" type="slidenum">
              <a:rPr lang="en-US" smtClean="0"/>
              <a:t>‹#›</a:t>
            </a:fld>
            <a:endParaRPr lang="en-US"/>
          </a:p>
        </p:txBody>
      </p:sp>
    </p:spTree>
    <p:extLst>
      <p:ext uri="{BB962C8B-B14F-4D97-AF65-F5344CB8AC3E}">
        <p14:creationId xmlns:p14="http://schemas.microsoft.com/office/powerpoint/2010/main" val="17547694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45A2A-70EA-BC7B-9769-63F226D433D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8B4AC35-AF0E-086D-A140-5EDFC3DE68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079FBF-E8D2-35AC-69E7-BD56BF2D6EFD}"/>
              </a:ext>
            </a:extLst>
          </p:cNvPr>
          <p:cNvSpPr>
            <a:spLocks noGrp="1"/>
          </p:cNvSpPr>
          <p:nvPr>
            <p:ph type="dt" sz="half" idx="10"/>
          </p:nvPr>
        </p:nvSpPr>
        <p:spPr/>
        <p:txBody>
          <a:bodyPr/>
          <a:lstStyle/>
          <a:p>
            <a:fld id="{DB43B65E-312F-4383-AE3A-7EB5018B2AE5}" type="datetimeFigureOut">
              <a:rPr lang="en-US" smtClean="0"/>
              <a:t>8/30/2024</a:t>
            </a:fld>
            <a:endParaRPr lang="en-US"/>
          </a:p>
        </p:txBody>
      </p:sp>
      <p:sp>
        <p:nvSpPr>
          <p:cNvPr id="5" name="Footer Placeholder 4">
            <a:extLst>
              <a:ext uri="{FF2B5EF4-FFF2-40B4-BE49-F238E27FC236}">
                <a16:creationId xmlns:a16="http://schemas.microsoft.com/office/drawing/2014/main" id="{7DCAF503-8D17-1DAA-53CF-821B9C9131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9EBE7D-B315-3EA7-C3FE-92D3E5317919}"/>
              </a:ext>
            </a:extLst>
          </p:cNvPr>
          <p:cNvSpPr>
            <a:spLocks noGrp="1"/>
          </p:cNvSpPr>
          <p:nvPr>
            <p:ph type="sldNum" sz="quarter" idx="12"/>
          </p:nvPr>
        </p:nvSpPr>
        <p:spPr/>
        <p:txBody>
          <a:bodyPr/>
          <a:lstStyle/>
          <a:p>
            <a:fld id="{83050A17-3247-46E2-8B02-9BC2278825DF}" type="slidenum">
              <a:rPr lang="en-US" smtClean="0"/>
              <a:t>‹#›</a:t>
            </a:fld>
            <a:endParaRPr lang="en-US"/>
          </a:p>
        </p:txBody>
      </p:sp>
    </p:spTree>
    <p:extLst>
      <p:ext uri="{BB962C8B-B14F-4D97-AF65-F5344CB8AC3E}">
        <p14:creationId xmlns:p14="http://schemas.microsoft.com/office/powerpoint/2010/main" val="895540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1BDA96-512F-E7CC-1220-BC0100E16FD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A800545-2B23-A398-B768-9D51B0C8F62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FF70BA-C7F1-6DEA-F9D1-BFF084E1A9D6}"/>
              </a:ext>
            </a:extLst>
          </p:cNvPr>
          <p:cNvSpPr>
            <a:spLocks noGrp="1"/>
          </p:cNvSpPr>
          <p:nvPr>
            <p:ph type="dt" sz="half" idx="10"/>
          </p:nvPr>
        </p:nvSpPr>
        <p:spPr/>
        <p:txBody>
          <a:bodyPr/>
          <a:lstStyle/>
          <a:p>
            <a:fld id="{DB43B65E-312F-4383-AE3A-7EB5018B2AE5}" type="datetimeFigureOut">
              <a:rPr lang="en-US" smtClean="0"/>
              <a:t>8/30/2024</a:t>
            </a:fld>
            <a:endParaRPr lang="en-US"/>
          </a:p>
        </p:txBody>
      </p:sp>
      <p:sp>
        <p:nvSpPr>
          <p:cNvPr id="5" name="Footer Placeholder 4">
            <a:extLst>
              <a:ext uri="{FF2B5EF4-FFF2-40B4-BE49-F238E27FC236}">
                <a16:creationId xmlns:a16="http://schemas.microsoft.com/office/drawing/2014/main" id="{71AA3A3E-5EED-B74F-A56D-D9D3A060B3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8865EC-CC33-5A1D-159F-42DAD8CC9B23}"/>
              </a:ext>
            </a:extLst>
          </p:cNvPr>
          <p:cNvSpPr>
            <a:spLocks noGrp="1"/>
          </p:cNvSpPr>
          <p:nvPr>
            <p:ph type="sldNum" sz="quarter" idx="12"/>
          </p:nvPr>
        </p:nvSpPr>
        <p:spPr/>
        <p:txBody>
          <a:bodyPr/>
          <a:lstStyle/>
          <a:p>
            <a:fld id="{83050A17-3247-46E2-8B02-9BC2278825DF}" type="slidenum">
              <a:rPr lang="en-US" smtClean="0"/>
              <a:t>‹#›</a:t>
            </a:fld>
            <a:endParaRPr lang="en-US"/>
          </a:p>
        </p:txBody>
      </p:sp>
    </p:spTree>
    <p:extLst>
      <p:ext uri="{BB962C8B-B14F-4D97-AF65-F5344CB8AC3E}">
        <p14:creationId xmlns:p14="http://schemas.microsoft.com/office/powerpoint/2010/main" val="2219489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C83D4-0097-7DA6-4F8A-C334CEBA6B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01FA88-8250-2C34-E31E-DDC894660E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3743B5-B11D-5E8D-F2FD-FD6FB2700C68}"/>
              </a:ext>
            </a:extLst>
          </p:cNvPr>
          <p:cNvSpPr>
            <a:spLocks noGrp="1"/>
          </p:cNvSpPr>
          <p:nvPr>
            <p:ph type="dt" sz="half" idx="10"/>
          </p:nvPr>
        </p:nvSpPr>
        <p:spPr/>
        <p:txBody>
          <a:bodyPr/>
          <a:lstStyle/>
          <a:p>
            <a:fld id="{DB43B65E-312F-4383-AE3A-7EB5018B2AE5}" type="datetimeFigureOut">
              <a:rPr lang="en-US" smtClean="0"/>
              <a:t>8/30/2024</a:t>
            </a:fld>
            <a:endParaRPr lang="en-US"/>
          </a:p>
        </p:txBody>
      </p:sp>
      <p:sp>
        <p:nvSpPr>
          <p:cNvPr id="5" name="Footer Placeholder 4">
            <a:extLst>
              <a:ext uri="{FF2B5EF4-FFF2-40B4-BE49-F238E27FC236}">
                <a16:creationId xmlns:a16="http://schemas.microsoft.com/office/drawing/2014/main" id="{B4D1C19E-7327-3D09-723D-ED8618F1B0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286DA6-58BC-B106-8D80-00D4D0622423}"/>
              </a:ext>
            </a:extLst>
          </p:cNvPr>
          <p:cNvSpPr>
            <a:spLocks noGrp="1"/>
          </p:cNvSpPr>
          <p:nvPr>
            <p:ph type="sldNum" sz="quarter" idx="12"/>
          </p:nvPr>
        </p:nvSpPr>
        <p:spPr/>
        <p:txBody>
          <a:bodyPr/>
          <a:lstStyle/>
          <a:p>
            <a:fld id="{83050A17-3247-46E2-8B02-9BC2278825DF}" type="slidenum">
              <a:rPr lang="en-US" smtClean="0"/>
              <a:t>‹#›</a:t>
            </a:fld>
            <a:endParaRPr lang="en-US"/>
          </a:p>
        </p:txBody>
      </p:sp>
    </p:spTree>
    <p:extLst>
      <p:ext uri="{BB962C8B-B14F-4D97-AF65-F5344CB8AC3E}">
        <p14:creationId xmlns:p14="http://schemas.microsoft.com/office/powerpoint/2010/main" val="2519240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94608-995A-17C2-34BC-D0C7BA47A29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75512F7-FC7B-1CDC-AE4E-CFD86518E8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105601-30BA-2E30-D92C-D64116A99E6C}"/>
              </a:ext>
            </a:extLst>
          </p:cNvPr>
          <p:cNvSpPr>
            <a:spLocks noGrp="1"/>
          </p:cNvSpPr>
          <p:nvPr>
            <p:ph type="dt" sz="half" idx="10"/>
          </p:nvPr>
        </p:nvSpPr>
        <p:spPr/>
        <p:txBody>
          <a:bodyPr/>
          <a:lstStyle/>
          <a:p>
            <a:fld id="{DB43B65E-312F-4383-AE3A-7EB5018B2AE5}" type="datetimeFigureOut">
              <a:rPr lang="en-US" smtClean="0"/>
              <a:t>8/30/2024</a:t>
            </a:fld>
            <a:endParaRPr lang="en-US"/>
          </a:p>
        </p:txBody>
      </p:sp>
      <p:sp>
        <p:nvSpPr>
          <p:cNvPr id="5" name="Footer Placeholder 4">
            <a:extLst>
              <a:ext uri="{FF2B5EF4-FFF2-40B4-BE49-F238E27FC236}">
                <a16:creationId xmlns:a16="http://schemas.microsoft.com/office/drawing/2014/main" id="{29DC0F5F-1E86-27E9-83DA-491B691B83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AE96C6-681B-5958-B16D-7DF84061E962}"/>
              </a:ext>
            </a:extLst>
          </p:cNvPr>
          <p:cNvSpPr>
            <a:spLocks noGrp="1"/>
          </p:cNvSpPr>
          <p:nvPr>
            <p:ph type="sldNum" sz="quarter" idx="12"/>
          </p:nvPr>
        </p:nvSpPr>
        <p:spPr/>
        <p:txBody>
          <a:bodyPr/>
          <a:lstStyle/>
          <a:p>
            <a:fld id="{83050A17-3247-46E2-8B02-9BC2278825DF}" type="slidenum">
              <a:rPr lang="en-US" smtClean="0"/>
              <a:t>‹#›</a:t>
            </a:fld>
            <a:endParaRPr lang="en-US"/>
          </a:p>
        </p:txBody>
      </p:sp>
    </p:spTree>
    <p:extLst>
      <p:ext uri="{BB962C8B-B14F-4D97-AF65-F5344CB8AC3E}">
        <p14:creationId xmlns:p14="http://schemas.microsoft.com/office/powerpoint/2010/main" val="2214565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31BDD-4CDD-A8B9-E554-DD24469E5E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E6A0FD-F27F-CE10-9715-899FF8ECB5A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B488270-4364-7373-23CD-A02C356B10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744894B-D73A-2027-84BF-69A479DCD119}"/>
              </a:ext>
            </a:extLst>
          </p:cNvPr>
          <p:cNvSpPr>
            <a:spLocks noGrp="1"/>
          </p:cNvSpPr>
          <p:nvPr>
            <p:ph type="dt" sz="half" idx="10"/>
          </p:nvPr>
        </p:nvSpPr>
        <p:spPr/>
        <p:txBody>
          <a:bodyPr/>
          <a:lstStyle/>
          <a:p>
            <a:fld id="{DB43B65E-312F-4383-AE3A-7EB5018B2AE5}" type="datetimeFigureOut">
              <a:rPr lang="en-US" smtClean="0"/>
              <a:t>8/30/2024</a:t>
            </a:fld>
            <a:endParaRPr lang="en-US"/>
          </a:p>
        </p:txBody>
      </p:sp>
      <p:sp>
        <p:nvSpPr>
          <p:cNvPr id="6" name="Footer Placeholder 5">
            <a:extLst>
              <a:ext uri="{FF2B5EF4-FFF2-40B4-BE49-F238E27FC236}">
                <a16:creationId xmlns:a16="http://schemas.microsoft.com/office/drawing/2014/main" id="{FC0F1C15-6F7A-DFEA-01AA-DD0673CF05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3F25BA-48FE-033F-4EEB-01B6DA98A7BA}"/>
              </a:ext>
            </a:extLst>
          </p:cNvPr>
          <p:cNvSpPr>
            <a:spLocks noGrp="1"/>
          </p:cNvSpPr>
          <p:nvPr>
            <p:ph type="sldNum" sz="quarter" idx="12"/>
          </p:nvPr>
        </p:nvSpPr>
        <p:spPr/>
        <p:txBody>
          <a:bodyPr/>
          <a:lstStyle/>
          <a:p>
            <a:fld id="{83050A17-3247-46E2-8B02-9BC2278825DF}" type="slidenum">
              <a:rPr lang="en-US" smtClean="0"/>
              <a:t>‹#›</a:t>
            </a:fld>
            <a:endParaRPr lang="en-US"/>
          </a:p>
        </p:txBody>
      </p:sp>
    </p:spTree>
    <p:extLst>
      <p:ext uri="{BB962C8B-B14F-4D97-AF65-F5344CB8AC3E}">
        <p14:creationId xmlns:p14="http://schemas.microsoft.com/office/powerpoint/2010/main" val="3384061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BEB40-ECDD-6303-1F74-E2CA839A2B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6E7790A-69FA-0CB4-05B5-E5ACD7C2CF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2511548-9262-DDE5-D074-D2260E01CD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7276749-B90A-489C-2543-B2445DD7B4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E9CC47-8F7D-E107-417C-BEAB80F4F1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3C26C06-6DAB-1D7A-8226-F73F0D2B502A}"/>
              </a:ext>
            </a:extLst>
          </p:cNvPr>
          <p:cNvSpPr>
            <a:spLocks noGrp="1"/>
          </p:cNvSpPr>
          <p:nvPr>
            <p:ph type="dt" sz="half" idx="10"/>
          </p:nvPr>
        </p:nvSpPr>
        <p:spPr/>
        <p:txBody>
          <a:bodyPr/>
          <a:lstStyle/>
          <a:p>
            <a:fld id="{DB43B65E-312F-4383-AE3A-7EB5018B2AE5}" type="datetimeFigureOut">
              <a:rPr lang="en-US" smtClean="0"/>
              <a:t>8/30/2024</a:t>
            </a:fld>
            <a:endParaRPr lang="en-US"/>
          </a:p>
        </p:txBody>
      </p:sp>
      <p:sp>
        <p:nvSpPr>
          <p:cNvPr id="8" name="Footer Placeholder 7">
            <a:extLst>
              <a:ext uri="{FF2B5EF4-FFF2-40B4-BE49-F238E27FC236}">
                <a16:creationId xmlns:a16="http://schemas.microsoft.com/office/drawing/2014/main" id="{A178726F-476C-126E-FF00-4C9E417F4F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5AF0A9-51D9-FB0E-2535-8326AC15E52F}"/>
              </a:ext>
            </a:extLst>
          </p:cNvPr>
          <p:cNvSpPr>
            <a:spLocks noGrp="1"/>
          </p:cNvSpPr>
          <p:nvPr>
            <p:ph type="sldNum" sz="quarter" idx="12"/>
          </p:nvPr>
        </p:nvSpPr>
        <p:spPr/>
        <p:txBody>
          <a:bodyPr/>
          <a:lstStyle/>
          <a:p>
            <a:fld id="{83050A17-3247-46E2-8B02-9BC2278825DF}" type="slidenum">
              <a:rPr lang="en-US" smtClean="0"/>
              <a:t>‹#›</a:t>
            </a:fld>
            <a:endParaRPr lang="en-US"/>
          </a:p>
        </p:txBody>
      </p:sp>
    </p:spTree>
    <p:extLst>
      <p:ext uri="{BB962C8B-B14F-4D97-AF65-F5344CB8AC3E}">
        <p14:creationId xmlns:p14="http://schemas.microsoft.com/office/powerpoint/2010/main" val="3838871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E91A4-8134-231C-7D9C-492C0CCE84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B95AC99-49FC-EF73-AB48-C19898BF151F}"/>
              </a:ext>
            </a:extLst>
          </p:cNvPr>
          <p:cNvSpPr>
            <a:spLocks noGrp="1"/>
          </p:cNvSpPr>
          <p:nvPr>
            <p:ph type="dt" sz="half" idx="10"/>
          </p:nvPr>
        </p:nvSpPr>
        <p:spPr/>
        <p:txBody>
          <a:bodyPr/>
          <a:lstStyle/>
          <a:p>
            <a:fld id="{DB43B65E-312F-4383-AE3A-7EB5018B2AE5}" type="datetimeFigureOut">
              <a:rPr lang="en-US" smtClean="0"/>
              <a:t>8/30/2024</a:t>
            </a:fld>
            <a:endParaRPr lang="en-US"/>
          </a:p>
        </p:txBody>
      </p:sp>
      <p:sp>
        <p:nvSpPr>
          <p:cNvPr id="4" name="Footer Placeholder 3">
            <a:extLst>
              <a:ext uri="{FF2B5EF4-FFF2-40B4-BE49-F238E27FC236}">
                <a16:creationId xmlns:a16="http://schemas.microsoft.com/office/drawing/2014/main" id="{71727642-5D24-6B87-77B0-0F2FB0CD8B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44DFD9-22EF-A182-25D7-8068A7F8DE51}"/>
              </a:ext>
            </a:extLst>
          </p:cNvPr>
          <p:cNvSpPr>
            <a:spLocks noGrp="1"/>
          </p:cNvSpPr>
          <p:nvPr>
            <p:ph type="sldNum" sz="quarter" idx="12"/>
          </p:nvPr>
        </p:nvSpPr>
        <p:spPr/>
        <p:txBody>
          <a:bodyPr/>
          <a:lstStyle/>
          <a:p>
            <a:fld id="{83050A17-3247-46E2-8B02-9BC2278825DF}" type="slidenum">
              <a:rPr lang="en-US" smtClean="0"/>
              <a:t>‹#›</a:t>
            </a:fld>
            <a:endParaRPr lang="en-US"/>
          </a:p>
        </p:txBody>
      </p:sp>
    </p:spTree>
    <p:extLst>
      <p:ext uri="{BB962C8B-B14F-4D97-AF65-F5344CB8AC3E}">
        <p14:creationId xmlns:p14="http://schemas.microsoft.com/office/powerpoint/2010/main" val="2990692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A20AE3-189F-FB9F-6AA0-D066A08A4E2B}"/>
              </a:ext>
            </a:extLst>
          </p:cNvPr>
          <p:cNvSpPr>
            <a:spLocks noGrp="1"/>
          </p:cNvSpPr>
          <p:nvPr>
            <p:ph type="dt" sz="half" idx="10"/>
          </p:nvPr>
        </p:nvSpPr>
        <p:spPr/>
        <p:txBody>
          <a:bodyPr/>
          <a:lstStyle/>
          <a:p>
            <a:fld id="{DB43B65E-312F-4383-AE3A-7EB5018B2AE5}" type="datetimeFigureOut">
              <a:rPr lang="en-US" smtClean="0"/>
              <a:t>8/30/2024</a:t>
            </a:fld>
            <a:endParaRPr lang="en-US"/>
          </a:p>
        </p:txBody>
      </p:sp>
      <p:sp>
        <p:nvSpPr>
          <p:cNvPr id="3" name="Footer Placeholder 2">
            <a:extLst>
              <a:ext uri="{FF2B5EF4-FFF2-40B4-BE49-F238E27FC236}">
                <a16:creationId xmlns:a16="http://schemas.microsoft.com/office/drawing/2014/main" id="{1CA006F4-48B3-640F-BEF7-6C416F767B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6355025-E2F4-3B92-491B-2E03C0CC8D1C}"/>
              </a:ext>
            </a:extLst>
          </p:cNvPr>
          <p:cNvSpPr>
            <a:spLocks noGrp="1"/>
          </p:cNvSpPr>
          <p:nvPr>
            <p:ph type="sldNum" sz="quarter" idx="12"/>
          </p:nvPr>
        </p:nvSpPr>
        <p:spPr/>
        <p:txBody>
          <a:bodyPr/>
          <a:lstStyle/>
          <a:p>
            <a:fld id="{83050A17-3247-46E2-8B02-9BC2278825DF}" type="slidenum">
              <a:rPr lang="en-US" smtClean="0"/>
              <a:t>‹#›</a:t>
            </a:fld>
            <a:endParaRPr lang="en-US"/>
          </a:p>
        </p:txBody>
      </p:sp>
    </p:spTree>
    <p:extLst>
      <p:ext uri="{BB962C8B-B14F-4D97-AF65-F5344CB8AC3E}">
        <p14:creationId xmlns:p14="http://schemas.microsoft.com/office/powerpoint/2010/main" val="2662073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6D28D-6741-1F50-E0E8-2355667DD5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524963-EEB2-6A2B-32C1-6448B3F231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4128C1E-B117-1A9C-E8B9-373A5B9A2A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FB5BC0-E546-2F37-1EEE-353CECFE7A1B}"/>
              </a:ext>
            </a:extLst>
          </p:cNvPr>
          <p:cNvSpPr>
            <a:spLocks noGrp="1"/>
          </p:cNvSpPr>
          <p:nvPr>
            <p:ph type="dt" sz="half" idx="10"/>
          </p:nvPr>
        </p:nvSpPr>
        <p:spPr/>
        <p:txBody>
          <a:bodyPr/>
          <a:lstStyle/>
          <a:p>
            <a:fld id="{DB43B65E-312F-4383-AE3A-7EB5018B2AE5}" type="datetimeFigureOut">
              <a:rPr lang="en-US" smtClean="0"/>
              <a:t>8/30/2024</a:t>
            </a:fld>
            <a:endParaRPr lang="en-US"/>
          </a:p>
        </p:txBody>
      </p:sp>
      <p:sp>
        <p:nvSpPr>
          <p:cNvPr id="6" name="Footer Placeholder 5">
            <a:extLst>
              <a:ext uri="{FF2B5EF4-FFF2-40B4-BE49-F238E27FC236}">
                <a16:creationId xmlns:a16="http://schemas.microsoft.com/office/drawing/2014/main" id="{7328E565-438B-980F-A775-426AD11FB0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98CFF6-2508-3CF3-BCCD-FF2FAC77DCD2}"/>
              </a:ext>
            </a:extLst>
          </p:cNvPr>
          <p:cNvSpPr>
            <a:spLocks noGrp="1"/>
          </p:cNvSpPr>
          <p:nvPr>
            <p:ph type="sldNum" sz="quarter" idx="12"/>
          </p:nvPr>
        </p:nvSpPr>
        <p:spPr/>
        <p:txBody>
          <a:bodyPr/>
          <a:lstStyle/>
          <a:p>
            <a:fld id="{83050A17-3247-46E2-8B02-9BC2278825DF}" type="slidenum">
              <a:rPr lang="en-US" smtClean="0"/>
              <a:t>‹#›</a:t>
            </a:fld>
            <a:endParaRPr lang="en-US"/>
          </a:p>
        </p:txBody>
      </p:sp>
    </p:spTree>
    <p:extLst>
      <p:ext uri="{BB962C8B-B14F-4D97-AF65-F5344CB8AC3E}">
        <p14:creationId xmlns:p14="http://schemas.microsoft.com/office/powerpoint/2010/main" val="1825840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B5A25-EC51-78E2-9894-E03C926E05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A7AFF8B-07C4-1B6E-1C10-4764129A91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9714BF4-7F14-B943-DBB6-4FAB3D3B0D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7DE63E-3A13-7695-6BE5-4D09D852C2EF}"/>
              </a:ext>
            </a:extLst>
          </p:cNvPr>
          <p:cNvSpPr>
            <a:spLocks noGrp="1"/>
          </p:cNvSpPr>
          <p:nvPr>
            <p:ph type="dt" sz="half" idx="10"/>
          </p:nvPr>
        </p:nvSpPr>
        <p:spPr/>
        <p:txBody>
          <a:bodyPr/>
          <a:lstStyle/>
          <a:p>
            <a:fld id="{DB43B65E-312F-4383-AE3A-7EB5018B2AE5}" type="datetimeFigureOut">
              <a:rPr lang="en-US" smtClean="0"/>
              <a:t>8/30/2024</a:t>
            </a:fld>
            <a:endParaRPr lang="en-US"/>
          </a:p>
        </p:txBody>
      </p:sp>
      <p:sp>
        <p:nvSpPr>
          <p:cNvPr id="6" name="Footer Placeholder 5">
            <a:extLst>
              <a:ext uri="{FF2B5EF4-FFF2-40B4-BE49-F238E27FC236}">
                <a16:creationId xmlns:a16="http://schemas.microsoft.com/office/drawing/2014/main" id="{5BDF80BF-DB47-DDBE-EEAF-7D0F622079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4864F-2FC9-0193-425B-04B8439A4008}"/>
              </a:ext>
            </a:extLst>
          </p:cNvPr>
          <p:cNvSpPr>
            <a:spLocks noGrp="1"/>
          </p:cNvSpPr>
          <p:nvPr>
            <p:ph type="sldNum" sz="quarter" idx="12"/>
          </p:nvPr>
        </p:nvSpPr>
        <p:spPr/>
        <p:txBody>
          <a:bodyPr/>
          <a:lstStyle/>
          <a:p>
            <a:fld id="{83050A17-3247-46E2-8B02-9BC2278825DF}" type="slidenum">
              <a:rPr lang="en-US" smtClean="0"/>
              <a:t>‹#›</a:t>
            </a:fld>
            <a:endParaRPr lang="en-US"/>
          </a:p>
        </p:txBody>
      </p:sp>
    </p:spTree>
    <p:extLst>
      <p:ext uri="{BB962C8B-B14F-4D97-AF65-F5344CB8AC3E}">
        <p14:creationId xmlns:p14="http://schemas.microsoft.com/office/powerpoint/2010/main" val="856409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91B2A0-FDB4-5F6D-4FF3-2B1D0C710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0013E6-46B3-9758-335D-33BFBA5F10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0CBA22-6AF7-1D2C-5BFC-68B08D11BA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43B65E-312F-4383-AE3A-7EB5018B2AE5}" type="datetimeFigureOut">
              <a:rPr lang="en-US" smtClean="0"/>
              <a:t>8/30/2024</a:t>
            </a:fld>
            <a:endParaRPr lang="en-US"/>
          </a:p>
        </p:txBody>
      </p:sp>
      <p:sp>
        <p:nvSpPr>
          <p:cNvPr id="5" name="Footer Placeholder 4">
            <a:extLst>
              <a:ext uri="{FF2B5EF4-FFF2-40B4-BE49-F238E27FC236}">
                <a16:creationId xmlns:a16="http://schemas.microsoft.com/office/drawing/2014/main" id="{BE078DCE-4850-4A5F-DDA9-56577429D3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C382607-6C9A-DCC3-709C-0664420D6A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050A17-3247-46E2-8B02-9BC2278825DF}" type="slidenum">
              <a:rPr lang="en-US" smtClean="0"/>
              <a:t>‹#›</a:t>
            </a:fld>
            <a:endParaRPr lang="en-US"/>
          </a:p>
        </p:txBody>
      </p:sp>
    </p:spTree>
    <p:extLst>
      <p:ext uri="{BB962C8B-B14F-4D97-AF65-F5344CB8AC3E}">
        <p14:creationId xmlns:p14="http://schemas.microsoft.com/office/powerpoint/2010/main" val="5137009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hdphoto" Target="../media/hdphoto3.wdp"/><Relationship Id="rId7" Type="http://schemas.microsoft.com/office/2007/relationships/hdphoto" Target="../media/hdphoto4.wdp"/><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jpeg"/><Relationship Id="rId9" Type="http://schemas.microsoft.com/office/2007/relationships/hdphoto" Target="../media/hdphoto5.wdp"/></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7.png"/><Relationship Id="rId7" Type="http://schemas.microsoft.com/office/2007/relationships/hdphoto" Target="../media/hdphoto7.wdp"/><Relationship Id="rId2" Type="http://schemas.openxmlformats.org/officeDocument/2006/relationships/image" Target="../media/image16.gif"/><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0.jpeg"/><Relationship Id="rId5" Type="http://schemas.openxmlformats.org/officeDocument/2006/relationships/image" Target="../media/image12.jpeg"/><Relationship Id="rId10" Type="http://schemas.openxmlformats.org/officeDocument/2006/relationships/image" Target="../media/image13.jpeg"/><Relationship Id="rId4" Type="http://schemas.microsoft.com/office/2007/relationships/hdphoto" Target="../media/hdphoto6.wdp"/><Relationship Id="rId9" Type="http://schemas.microsoft.com/office/2007/relationships/hdphoto" Target="../media/hdphoto8.wdp"/></Relationships>
</file>

<file path=ppt/slides/_rels/slide15.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6.gif"/><Relationship Id="rId7" Type="http://schemas.openxmlformats.org/officeDocument/2006/relationships/image" Target="../media/image18.png"/><Relationship Id="rId12"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image" Target="../media/image13.jpeg"/><Relationship Id="rId5" Type="http://schemas.microsoft.com/office/2007/relationships/hdphoto" Target="../media/hdphoto6.wdp"/><Relationship Id="rId10" Type="http://schemas.microsoft.com/office/2007/relationships/hdphoto" Target="../media/hdphoto8.wdp"/><Relationship Id="rId4" Type="http://schemas.openxmlformats.org/officeDocument/2006/relationships/image" Target="../media/image17.png"/><Relationship Id="rId9"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17/06/relationships/model3d" Target="../media/model3d1.glb"/></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17/06/relationships/model3d" Target="../media/model3d1.glb"/><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5AB2881A-CD17-1989-5464-C52DA09027A7}"/>
              </a:ext>
            </a:extLst>
          </p:cNvPr>
          <p:cNvSpPr/>
          <p:nvPr/>
        </p:nvSpPr>
        <p:spPr>
          <a:xfrm>
            <a:off x="7284105" y="1225469"/>
            <a:ext cx="2680215" cy="3939733"/>
          </a:xfrm>
          <a:prstGeom prst="roundRect">
            <a:avLst>
              <a:gd name="adj" fmla="val 50000"/>
            </a:avLst>
          </a:prstGeom>
          <a:solidFill>
            <a:srgbClr val="E43B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F4CFDB39-3401-80F6-F964-24833EAC45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524656" y="-2231361"/>
            <a:ext cx="5920409" cy="11575364"/>
          </a:xfrm>
          <a:prstGeom prst="rect">
            <a:avLst/>
          </a:prstGeom>
          <a:solidFill>
            <a:schemeClr val="bg1"/>
          </a:solidFill>
        </p:spPr>
      </p:pic>
      <p:sp>
        <p:nvSpPr>
          <p:cNvPr id="6" name="Rectangle: Rounded Corners 5">
            <a:extLst>
              <a:ext uri="{FF2B5EF4-FFF2-40B4-BE49-F238E27FC236}">
                <a16:creationId xmlns:a16="http://schemas.microsoft.com/office/drawing/2014/main" id="{4E57D352-1C8F-1690-3546-B44C02999E16}"/>
              </a:ext>
            </a:extLst>
          </p:cNvPr>
          <p:cNvSpPr/>
          <p:nvPr/>
        </p:nvSpPr>
        <p:spPr>
          <a:xfrm>
            <a:off x="1862336" y="3429000"/>
            <a:ext cx="6018836" cy="1736202"/>
          </a:xfrm>
          <a:prstGeom prst="roundRect">
            <a:avLst>
              <a:gd name="adj" fmla="val 50000"/>
            </a:avLst>
          </a:prstGeom>
          <a:solidFill>
            <a:srgbClr val="FCF8F9"/>
          </a:solidFill>
          <a:ln>
            <a:noFill/>
          </a:ln>
          <a:effectLst>
            <a:outerShdw blurRad="635000" dist="431800" dir="7620000" algn="tr" rotWithShape="0">
              <a:srgbClr val="E43B82">
                <a:alpha val="24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822960" rtlCol="0" anchor="ctr"/>
          <a:lstStyle/>
          <a:p>
            <a:pPr>
              <a:lnSpc>
                <a:spcPct val="80000"/>
              </a:lnSpc>
            </a:pPr>
            <a:r>
              <a:rPr lang="en-US" sz="4000" b="1" dirty="0">
                <a:solidFill>
                  <a:schemeClr val="tx1"/>
                </a:solidFill>
              </a:rPr>
              <a:t>Breast  Cancer</a:t>
            </a:r>
          </a:p>
          <a:p>
            <a:pPr>
              <a:lnSpc>
                <a:spcPct val="80000"/>
              </a:lnSpc>
            </a:pPr>
            <a:r>
              <a:rPr lang="en-US" sz="4000" b="1" dirty="0">
                <a:solidFill>
                  <a:schemeClr val="tx1"/>
                </a:solidFill>
              </a:rPr>
              <a:t>Prediction</a:t>
            </a:r>
          </a:p>
        </p:txBody>
      </p:sp>
      <p:sp>
        <p:nvSpPr>
          <p:cNvPr id="7" name="Oval 6">
            <a:extLst>
              <a:ext uri="{FF2B5EF4-FFF2-40B4-BE49-F238E27FC236}">
                <a16:creationId xmlns:a16="http://schemas.microsoft.com/office/drawing/2014/main" id="{A11E0AC1-FC40-8BCA-17F0-8D971E8858CC}"/>
              </a:ext>
            </a:extLst>
          </p:cNvPr>
          <p:cNvSpPr/>
          <p:nvPr/>
        </p:nvSpPr>
        <p:spPr>
          <a:xfrm>
            <a:off x="6237754" y="3556321"/>
            <a:ext cx="1481560" cy="1481560"/>
          </a:xfrm>
          <a:prstGeom prst="ellipse">
            <a:avLst/>
          </a:prstGeom>
          <a:gradFill>
            <a:gsLst>
              <a:gs pos="0">
                <a:srgbClr val="E43B82">
                  <a:lumMod val="60000"/>
                  <a:lumOff val="40000"/>
                </a:srgbClr>
              </a:gs>
              <a:gs pos="100000">
                <a:srgbClr val="E43B82"/>
              </a:gs>
            </a:gsLst>
            <a:lin ang="5400000" scaled="1"/>
          </a:gradFill>
          <a:ln w="120650">
            <a:solidFill>
              <a:schemeClr val="bg1"/>
            </a:solidFill>
          </a:ln>
          <a:effectLst>
            <a:outerShdw blurRad="304800" dist="63500" dir="5400000" sx="102000" sy="102000" algn="ctr" rotWithShape="0">
              <a:srgbClr val="E43B82">
                <a:alpha val="37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CDBE2335-EAC0-4517-9A5C-1ED55F8544D1}"/>
              </a:ext>
            </a:extLst>
          </p:cNvPr>
          <p:cNvGrpSpPr/>
          <p:nvPr/>
        </p:nvGrpSpPr>
        <p:grpSpPr>
          <a:xfrm>
            <a:off x="4291991" y="462987"/>
            <a:ext cx="1159526" cy="1520215"/>
            <a:chOff x="5891514" y="462987"/>
            <a:chExt cx="1834590" cy="2405268"/>
          </a:xfrm>
          <a:solidFill>
            <a:srgbClr val="E43B82">
              <a:alpha val="39000"/>
            </a:srgbClr>
          </a:solidFill>
        </p:grpSpPr>
        <p:sp>
          <p:nvSpPr>
            <p:cNvPr id="12" name="Oval 11">
              <a:extLst>
                <a:ext uri="{FF2B5EF4-FFF2-40B4-BE49-F238E27FC236}">
                  <a16:creationId xmlns:a16="http://schemas.microsoft.com/office/drawing/2014/main" id="{09C35FC9-BF5C-9367-5E5F-8FB3E39C0979}"/>
                </a:ext>
              </a:extLst>
            </p:cNvPr>
            <p:cNvSpPr/>
            <p:nvPr/>
          </p:nvSpPr>
          <p:spPr>
            <a:xfrm>
              <a:off x="5891514" y="46298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BE8E6A2-347F-1099-53C6-BA0E62B9C8FB}"/>
                </a:ext>
              </a:extLst>
            </p:cNvPr>
            <p:cNvSpPr/>
            <p:nvPr/>
          </p:nvSpPr>
          <p:spPr>
            <a:xfrm>
              <a:off x="6472178" y="46298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ACE331A-63EF-ED6B-F140-C0692261285A}"/>
                </a:ext>
              </a:extLst>
            </p:cNvPr>
            <p:cNvSpPr/>
            <p:nvPr/>
          </p:nvSpPr>
          <p:spPr>
            <a:xfrm>
              <a:off x="7052842" y="46298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2E036EA-5BF3-2F00-AA08-D3E5E365FB7E}"/>
                </a:ext>
              </a:extLst>
            </p:cNvPr>
            <p:cNvSpPr/>
            <p:nvPr/>
          </p:nvSpPr>
          <p:spPr>
            <a:xfrm>
              <a:off x="7633506" y="46298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8792CC2-1A14-FB5E-58A9-018F48B95059}"/>
                </a:ext>
              </a:extLst>
            </p:cNvPr>
            <p:cNvSpPr/>
            <p:nvPr/>
          </p:nvSpPr>
          <p:spPr>
            <a:xfrm>
              <a:off x="5891514" y="925521"/>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F50CA1E-95BE-DBE7-AC70-27A0C6A14DC4}"/>
                </a:ext>
              </a:extLst>
            </p:cNvPr>
            <p:cNvSpPr/>
            <p:nvPr/>
          </p:nvSpPr>
          <p:spPr>
            <a:xfrm>
              <a:off x="6472178" y="925521"/>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25A2E33-7B61-06CA-0666-4D98AF39EA34}"/>
                </a:ext>
              </a:extLst>
            </p:cNvPr>
            <p:cNvSpPr/>
            <p:nvPr/>
          </p:nvSpPr>
          <p:spPr>
            <a:xfrm>
              <a:off x="7052842" y="925521"/>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1CD3C2C-9882-4974-6C3A-25DC27FB6875}"/>
                </a:ext>
              </a:extLst>
            </p:cNvPr>
            <p:cNvSpPr/>
            <p:nvPr/>
          </p:nvSpPr>
          <p:spPr>
            <a:xfrm>
              <a:off x="7633506" y="925521"/>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0D624EE-D01E-5E6D-22DF-5A25BCDDE86E}"/>
                </a:ext>
              </a:extLst>
            </p:cNvPr>
            <p:cNvSpPr/>
            <p:nvPr/>
          </p:nvSpPr>
          <p:spPr>
            <a:xfrm>
              <a:off x="5891514" y="1388055"/>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22E9061-92F9-4073-E27F-30D93EA723E7}"/>
                </a:ext>
              </a:extLst>
            </p:cNvPr>
            <p:cNvSpPr/>
            <p:nvPr/>
          </p:nvSpPr>
          <p:spPr>
            <a:xfrm>
              <a:off x="6472178" y="1388055"/>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84836C9C-C3C6-A851-48FC-40D1E67958F3}"/>
                </a:ext>
              </a:extLst>
            </p:cNvPr>
            <p:cNvSpPr/>
            <p:nvPr/>
          </p:nvSpPr>
          <p:spPr>
            <a:xfrm>
              <a:off x="7052842" y="1388055"/>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6E1ECFC-F8C3-DCC8-8B97-497D763496F6}"/>
                </a:ext>
              </a:extLst>
            </p:cNvPr>
            <p:cNvSpPr/>
            <p:nvPr/>
          </p:nvSpPr>
          <p:spPr>
            <a:xfrm>
              <a:off x="7633506" y="1388055"/>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9D7E4DB3-D70B-9FDD-C239-EF81E1C51C82}"/>
                </a:ext>
              </a:extLst>
            </p:cNvPr>
            <p:cNvSpPr/>
            <p:nvPr/>
          </p:nvSpPr>
          <p:spPr>
            <a:xfrm>
              <a:off x="5891514" y="1850589"/>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DE4B036-42D3-1F21-AA82-8FFFCBDF046B}"/>
                </a:ext>
              </a:extLst>
            </p:cNvPr>
            <p:cNvSpPr/>
            <p:nvPr/>
          </p:nvSpPr>
          <p:spPr>
            <a:xfrm>
              <a:off x="6472178" y="1850589"/>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EF268703-042F-9EAA-9CF3-E3E70B492D3F}"/>
                </a:ext>
              </a:extLst>
            </p:cNvPr>
            <p:cNvSpPr/>
            <p:nvPr/>
          </p:nvSpPr>
          <p:spPr>
            <a:xfrm>
              <a:off x="7052842" y="1850589"/>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01046B9-0A6A-323C-AD88-D1E1867D097E}"/>
                </a:ext>
              </a:extLst>
            </p:cNvPr>
            <p:cNvSpPr/>
            <p:nvPr/>
          </p:nvSpPr>
          <p:spPr>
            <a:xfrm>
              <a:off x="7633506" y="1850589"/>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868D027A-77E4-180D-12E6-A4C7F26A2A2E}"/>
                </a:ext>
              </a:extLst>
            </p:cNvPr>
            <p:cNvSpPr/>
            <p:nvPr/>
          </p:nvSpPr>
          <p:spPr>
            <a:xfrm>
              <a:off x="5891514" y="2313123"/>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249B54C6-D596-8F70-D314-5A48D1449D26}"/>
                </a:ext>
              </a:extLst>
            </p:cNvPr>
            <p:cNvSpPr/>
            <p:nvPr/>
          </p:nvSpPr>
          <p:spPr>
            <a:xfrm>
              <a:off x="6472178" y="2313123"/>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E069A59D-8613-7EC0-8D3F-DB5EB7000D40}"/>
                </a:ext>
              </a:extLst>
            </p:cNvPr>
            <p:cNvSpPr/>
            <p:nvPr/>
          </p:nvSpPr>
          <p:spPr>
            <a:xfrm>
              <a:off x="7052842" y="2313123"/>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4ECF0F44-03AF-A0A0-3455-5074960ED8EF}"/>
                </a:ext>
              </a:extLst>
            </p:cNvPr>
            <p:cNvSpPr/>
            <p:nvPr/>
          </p:nvSpPr>
          <p:spPr>
            <a:xfrm>
              <a:off x="7633506" y="2313123"/>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80D2EE1-F208-9683-6629-3462A640C04D}"/>
                </a:ext>
              </a:extLst>
            </p:cNvPr>
            <p:cNvSpPr/>
            <p:nvPr/>
          </p:nvSpPr>
          <p:spPr>
            <a:xfrm>
              <a:off x="5891514" y="277565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F58B01A-F14B-1FEE-52C1-E9AFA34C96AC}"/>
                </a:ext>
              </a:extLst>
            </p:cNvPr>
            <p:cNvSpPr/>
            <p:nvPr/>
          </p:nvSpPr>
          <p:spPr>
            <a:xfrm>
              <a:off x="6472178" y="277565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0D7C2E35-32CD-20A4-444E-3EC01C454DC5}"/>
                </a:ext>
              </a:extLst>
            </p:cNvPr>
            <p:cNvSpPr/>
            <p:nvPr/>
          </p:nvSpPr>
          <p:spPr>
            <a:xfrm>
              <a:off x="7052842" y="277565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9BBD5A3-EC38-978B-C1BA-352104CBA920}"/>
                </a:ext>
              </a:extLst>
            </p:cNvPr>
            <p:cNvSpPr/>
            <p:nvPr/>
          </p:nvSpPr>
          <p:spPr>
            <a:xfrm>
              <a:off x="7633506" y="277565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3" name="Picture 52">
            <a:extLst>
              <a:ext uri="{FF2B5EF4-FFF2-40B4-BE49-F238E27FC236}">
                <a16:creationId xmlns:a16="http://schemas.microsoft.com/office/drawing/2014/main" id="{B9788723-7659-5EB5-9E7A-32CE1551A8B6}"/>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ackgroundRemoval t="725" b="100000" l="0" r="89080">
                        <a14:foregroundMark x1="575" y1="13406" x2="575" y2="13406"/>
                        <a14:foregroundMark x1="5747" y1="3986" x2="0" y2="15580"/>
                        <a14:foregroundMark x1="89655" y1="60870" x2="89655" y2="60870"/>
                        <a14:foregroundMark x1="51149" y1="32609" x2="42529" y2="35507"/>
                        <a14:foregroundMark x1="46552" y1="35870" x2="45977" y2="36232"/>
                        <a14:backgroundMark x1="75287" y1="34420" x2="77586" y2="43116"/>
                      </a14:backgroundRemoval>
                    </a14:imgEffect>
                  </a14:imgLayer>
                </a14:imgProps>
              </a:ext>
              <a:ext uri="{28A0092B-C50C-407E-A947-70E740481C1C}">
                <a14:useLocalDpi xmlns:a14="http://schemas.microsoft.com/office/drawing/2010/main"/>
              </a:ext>
            </a:extLst>
          </a:blip>
          <a:srcRect/>
          <a:stretch/>
        </p:blipFill>
        <p:spPr>
          <a:xfrm flipH="1">
            <a:off x="7474487" y="1225468"/>
            <a:ext cx="2488181" cy="3939734"/>
          </a:xfrm>
          <a:custGeom>
            <a:avLst/>
            <a:gdLst>
              <a:gd name="connsiteX0" fmla="*/ 1340108 w 2488181"/>
              <a:gd name="connsiteY0" fmla="*/ 0 h 3939734"/>
              <a:gd name="connsiteX1" fmla="*/ 0 w 2488181"/>
              <a:gd name="connsiteY1" fmla="*/ 1340108 h 3939734"/>
              <a:gd name="connsiteX2" fmla="*/ 1 w 2488181"/>
              <a:gd name="connsiteY2" fmla="*/ 2599626 h 3939734"/>
              <a:gd name="connsiteX3" fmla="*/ 1340109 w 2488181"/>
              <a:gd name="connsiteY3" fmla="*/ 3939734 h 3939734"/>
              <a:gd name="connsiteX4" fmla="*/ 1340108 w 2488181"/>
              <a:gd name="connsiteY4" fmla="*/ 3939733 h 3939734"/>
              <a:gd name="connsiteX5" fmla="*/ 2451347 w 2488181"/>
              <a:gd name="connsiteY5" fmla="*/ 3348892 h 3939734"/>
              <a:gd name="connsiteX6" fmla="*/ 2488181 w 2488181"/>
              <a:gd name="connsiteY6" fmla="*/ 3288261 h 3939734"/>
              <a:gd name="connsiteX7" fmla="*/ 2488181 w 2488181"/>
              <a:gd name="connsiteY7" fmla="*/ 651472 h 3939734"/>
              <a:gd name="connsiteX8" fmla="*/ 2451347 w 2488181"/>
              <a:gd name="connsiteY8" fmla="*/ 590841 h 3939734"/>
              <a:gd name="connsiteX9" fmla="*/ 1340108 w 2488181"/>
              <a:gd name="connsiteY9" fmla="*/ 0 h 393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8181" h="3939734">
                <a:moveTo>
                  <a:pt x="1340108" y="0"/>
                </a:moveTo>
                <a:cubicBezTo>
                  <a:pt x="599987" y="0"/>
                  <a:pt x="0" y="599987"/>
                  <a:pt x="0" y="1340108"/>
                </a:cubicBezTo>
                <a:cubicBezTo>
                  <a:pt x="0" y="1759947"/>
                  <a:pt x="1" y="2179787"/>
                  <a:pt x="1" y="2599626"/>
                </a:cubicBezTo>
                <a:cubicBezTo>
                  <a:pt x="1" y="3339747"/>
                  <a:pt x="599988" y="3939734"/>
                  <a:pt x="1340109" y="3939734"/>
                </a:cubicBezTo>
                <a:lnTo>
                  <a:pt x="1340108" y="3939733"/>
                </a:lnTo>
                <a:cubicBezTo>
                  <a:pt x="1802684" y="3939733"/>
                  <a:pt x="2210520" y="3705363"/>
                  <a:pt x="2451347" y="3348892"/>
                </a:cubicBezTo>
                <a:lnTo>
                  <a:pt x="2488181" y="3288261"/>
                </a:lnTo>
                <a:lnTo>
                  <a:pt x="2488181" y="651472"/>
                </a:lnTo>
                <a:lnTo>
                  <a:pt x="2451347" y="590841"/>
                </a:lnTo>
                <a:cubicBezTo>
                  <a:pt x="2210520" y="234370"/>
                  <a:pt x="1802684" y="0"/>
                  <a:pt x="1340108" y="0"/>
                </a:cubicBezTo>
                <a:close/>
              </a:path>
            </a:pathLst>
          </a:custGeom>
        </p:spPr>
      </p:pic>
      <p:sp>
        <p:nvSpPr>
          <p:cNvPr id="43" name="TextBox 42">
            <a:extLst>
              <a:ext uri="{FF2B5EF4-FFF2-40B4-BE49-F238E27FC236}">
                <a16:creationId xmlns:a16="http://schemas.microsoft.com/office/drawing/2014/main" id="{4D13D997-1EFB-42E0-865F-D191CCE1FFB5}"/>
              </a:ext>
            </a:extLst>
          </p:cNvPr>
          <p:cNvSpPr txBox="1"/>
          <p:nvPr/>
        </p:nvSpPr>
        <p:spPr>
          <a:xfrm>
            <a:off x="2856855" y="4818102"/>
            <a:ext cx="3239145" cy="257122"/>
          </a:xfrm>
          <a:prstGeom prst="rect">
            <a:avLst/>
          </a:prstGeom>
          <a:noFill/>
        </p:spPr>
        <p:txBody>
          <a:bodyPr wrap="square">
            <a:spAutoFit/>
          </a:bodyPr>
          <a:lstStyle/>
          <a:p>
            <a:pPr marL="0" marR="0" lvl="0" indent="0" defTabSz="914400" rtl="0" eaLnBrk="1" fontAlgn="auto" latinLnBrk="0" hangingPunct="1">
              <a:lnSpc>
                <a:spcPct val="50000"/>
              </a:lnSpc>
              <a:spcBef>
                <a:spcPts val="0"/>
              </a:spcBef>
              <a:spcAft>
                <a:spcPts val="0"/>
              </a:spcAft>
              <a:buClrTx/>
              <a:buSzTx/>
              <a:buFontTx/>
              <a:buNone/>
              <a:tabLst/>
              <a:defRPr/>
            </a:pPr>
            <a:r>
              <a:rPr kumimoji="0" lang="en-US" i="0" u="none" strike="noStrike" kern="1200" cap="none" spc="0" normalizeH="0" baseline="0" noProof="0" dirty="0">
                <a:ln>
                  <a:noFill/>
                </a:ln>
                <a:solidFill>
                  <a:schemeClr val="bg1">
                    <a:lumMod val="50000"/>
                  </a:schemeClr>
                </a:solidFill>
                <a:effectLst/>
                <a:uLnTx/>
                <a:uFillTx/>
              </a:rPr>
              <a:t>SOS Pi Group 4</a:t>
            </a:r>
            <a:endParaRPr lang="en-US" sz="100" dirty="0">
              <a:solidFill>
                <a:schemeClr val="bg1">
                  <a:lumMod val="50000"/>
                </a:schemeClr>
              </a:solidFill>
            </a:endParaRPr>
          </a:p>
        </p:txBody>
      </p:sp>
      <p:grpSp>
        <p:nvGrpSpPr>
          <p:cNvPr id="2" name="Group 1">
            <a:extLst>
              <a:ext uri="{FF2B5EF4-FFF2-40B4-BE49-F238E27FC236}">
                <a16:creationId xmlns:a16="http://schemas.microsoft.com/office/drawing/2014/main" id="{15CC2963-A9D4-4849-8557-222D5865841E}"/>
              </a:ext>
            </a:extLst>
          </p:cNvPr>
          <p:cNvGrpSpPr/>
          <p:nvPr/>
        </p:nvGrpSpPr>
        <p:grpSpPr>
          <a:xfrm>
            <a:off x="5910373" y="3231627"/>
            <a:ext cx="2140474" cy="2140474"/>
            <a:chOff x="5910373" y="3231627"/>
            <a:chExt cx="2140474" cy="2140474"/>
          </a:xfrm>
        </p:grpSpPr>
        <p:grpSp>
          <p:nvGrpSpPr>
            <p:cNvPr id="3" name="Group 2">
              <a:extLst>
                <a:ext uri="{FF2B5EF4-FFF2-40B4-BE49-F238E27FC236}">
                  <a16:creationId xmlns:a16="http://schemas.microsoft.com/office/drawing/2014/main" id="{8515A5D8-5E09-42DB-9B14-A25493192170}"/>
                </a:ext>
              </a:extLst>
            </p:cNvPr>
            <p:cNvGrpSpPr/>
            <p:nvPr/>
          </p:nvGrpSpPr>
          <p:grpSpPr>
            <a:xfrm>
              <a:off x="5910373" y="3231627"/>
              <a:ext cx="2140474" cy="2140474"/>
              <a:chOff x="10002478" y="2967560"/>
              <a:chExt cx="2296590" cy="2296590"/>
            </a:xfrm>
          </p:grpSpPr>
          <p:sp>
            <p:nvSpPr>
              <p:cNvPr id="46" name="Oval 45">
                <a:extLst>
                  <a:ext uri="{FF2B5EF4-FFF2-40B4-BE49-F238E27FC236}">
                    <a16:creationId xmlns:a16="http://schemas.microsoft.com/office/drawing/2014/main" id="{7DC72F18-CBDB-4B0D-94E6-7C596D91A5F2}"/>
                  </a:ext>
                </a:extLst>
              </p:cNvPr>
              <p:cNvSpPr/>
              <p:nvPr/>
            </p:nvSpPr>
            <p:spPr>
              <a:xfrm>
                <a:off x="10002478" y="2967560"/>
                <a:ext cx="2296590" cy="2296590"/>
              </a:xfrm>
              <a:prstGeom prst="ellipse">
                <a:avLst/>
              </a:prstGeom>
              <a:solidFill>
                <a:schemeClr val="bg1">
                  <a:alpha val="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3196BC01-9232-AB7F-5010-3E6073907777}"/>
                  </a:ext>
                </a:extLst>
              </p:cNvPr>
              <p:cNvSpPr/>
              <p:nvPr/>
            </p:nvSpPr>
            <p:spPr>
              <a:xfrm>
                <a:off x="10179430" y="3142859"/>
                <a:ext cx="1918738" cy="1918738"/>
              </a:xfrm>
              <a:prstGeom prst="ellipse">
                <a:avLst/>
              </a:prstGeom>
              <a:noFill/>
              <a:ln>
                <a:solidFill>
                  <a:srgbClr val="E43B82">
                    <a:alpha val="76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5" name="Oval 44">
              <a:extLst>
                <a:ext uri="{FF2B5EF4-FFF2-40B4-BE49-F238E27FC236}">
                  <a16:creationId xmlns:a16="http://schemas.microsoft.com/office/drawing/2014/main" id="{0B773A5A-FC67-43B9-BACC-760C30AA9E51}"/>
                </a:ext>
              </a:extLst>
            </p:cNvPr>
            <p:cNvSpPr/>
            <p:nvPr/>
          </p:nvSpPr>
          <p:spPr>
            <a:xfrm>
              <a:off x="6230239" y="4815548"/>
              <a:ext cx="249236" cy="248956"/>
            </a:xfrm>
            <a:prstGeom prst="ellipse">
              <a:avLst/>
            </a:prstGeom>
            <a:gradFill>
              <a:gsLst>
                <a:gs pos="0">
                  <a:srgbClr val="E43B82">
                    <a:lumMod val="60000"/>
                    <a:lumOff val="40000"/>
                  </a:srgbClr>
                </a:gs>
                <a:gs pos="100000">
                  <a:srgbClr val="E43B82"/>
                </a:gs>
              </a:gsLst>
              <a:lin ang="5400000" scaled="1"/>
            </a:gradFill>
            <a:ln w="50800">
              <a:solidFill>
                <a:schemeClr val="bg1"/>
              </a:solidFill>
            </a:ln>
            <a:effectLst>
              <a:outerShdw blurRad="304800" dist="63500" dir="5400000" sx="102000" sy="102000" algn="ctr" rotWithShape="0">
                <a:srgbClr val="E43B82">
                  <a:alpha val="37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58DFF842-D8C5-4087-A7A2-130A47492DE7}"/>
                </a:ext>
              </a:extLst>
            </p:cNvPr>
            <p:cNvSpPr/>
            <p:nvPr/>
          </p:nvSpPr>
          <p:spPr>
            <a:xfrm>
              <a:off x="7477593" y="3556320"/>
              <a:ext cx="249236" cy="248956"/>
            </a:xfrm>
            <a:prstGeom prst="ellipse">
              <a:avLst/>
            </a:prstGeom>
            <a:gradFill>
              <a:gsLst>
                <a:gs pos="0">
                  <a:srgbClr val="E43B82">
                    <a:lumMod val="60000"/>
                    <a:lumOff val="40000"/>
                  </a:srgbClr>
                </a:gs>
                <a:gs pos="100000">
                  <a:srgbClr val="E43B82"/>
                </a:gs>
              </a:gsLst>
              <a:lin ang="5400000" scaled="1"/>
            </a:gradFill>
            <a:ln w="50800">
              <a:solidFill>
                <a:schemeClr val="bg1"/>
              </a:solidFill>
            </a:ln>
            <a:effectLst>
              <a:outerShdw blurRad="304800" dist="63500" dir="5400000" sx="102000" sy="102000" algn="ctr" rotWithShape="0">
                <a:srgbClr val="E43B82">
                  <a:alpha val="37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291858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300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F932AE86-6E85-C0EB-8320-CF9E23195E14}"/>
              </a:ext>
            </a:extLst>
          </p:cNvPr>
          <p:cNvSpPr/>
          <p:nvPr/>
        </p:nvSpPr>
        <p:spPr>
          <a:xfrm>
            <a:off x="5801993" y="533400"/>
            <a:ext cx="5694898" cy="5791200"/>
          </a:xfrm>
          <a:prstGeom prst="roundRect">
            <a:avLst>
              <a:gd name="adj" fmla="val 7699"/>
            </a:avLst>
          </a:prstGeom>
          <a:solidFill>
            <a:srgbClr val="E43B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A5A58D3C-2F38-6BDE-8448-A49E2709C4D8}"/>
              </a:ext>
            </a:extLst>
          </p:cNvPr>
          <p:cNvSpPr/>
          <p:nvPr/>
        </p:nvSpPr>
        <p:spPr>
          <a:xfrm>
            <a:off x="6096000" y="1938528"/>
            <a:ext cx="4986528" cy="466341"/>
          </a:xfrm>
          <a:prstGeom prst="roundRect">
            <a:avLst>
              <a:gd name="adj" fmla="val 36275"/>
            </a:avLst>
          </a:prstGeom>
          <a:solidFill>
            <a:srgbClr val="FCF8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7C020605-096A-0626-C03E-1B4729EBD7A1}"/>
              </a:ext>
            </a:extLst>
          </p:cNvPr>
          <p:cNvCxnSpPr/>
          <p:nvPr/>
        </p:nvCxnSpPr>
        <p:spPr>
          <a:xfrm>
            <a:off x="6275684" y="1768433"/>
            <a:ext cx="3686629" cy="0"/>
          </a:xfrm>
          <a:prstGeom prst="line">
            <a:avLst/>
          </a:prstGeom>
          <a:ln>
            <a:solidFill>
              <a:srgbClr val="FCF8F9"/>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0F13224-C878-ADF4-7838-106045027BE1}"/>
              </a:ext>
            </a:extLst>
          </p:cNvPr>
          <p:cNvSpPr txBox="1"/>
          <p:nvPr/>
        </p:nvSpPr>
        <p:spPr>
          <a:xfrm>
            <a:off x="6196422" y="892767"/>
            <a:ext cx="3657600" cy="646331"/>
          </a:xfrm>
          <a:prstGeom prst="rect">
            <a:avLst/>
          </a:prstGeom>
          <a:noFill/>
        </p:spPr>
        <p:txBody>
          <a:bodyPr wrap="square" rtlCol="0">
            <a:spAutoFit/>
          </a:bodyPr>
          <a:lstStyle/>
          <a:p>
            <a:r>
              <a:rPr lang="en-US" sz="3600" dirty="0">
                <a:solidFill>
                  <a:srgbClr val="FCF8F9"/>
                </a:solidFill>
              </a:rPr>
              <a:t>Training Models </a:t>
            </a:r>
          </a:p>
        </p:txBody>
      </p:sp>
      <p:sp>
        <p:nvSpPr>
          <p:cNvPr id="17" name="TextBox 16">
            <a:extLst>
              <a:ext uri="{FF2B5EF4-FFF2-40B4-BE49-F238E27FC236}">
                <a16:creationId xmlns:a16="http://schemas.microsoft.com/office/drawing/2014/main" id="{9C4C9272-FA64-2020-FFA0-97438F52D043}"/>
              </a:ext>
            </a:extLst>
          </p:cNvPr>
          <p:cNvSpPr txBox="1"/>
          <p:nvPr/>
        </p:nvSpPr>
        <p:spPr>
          <a:xfrm>
            <a:off x="6177208" y="1943704"/>
            <a:ext cx="5112842"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rgbClr val="E43B82"/>
                </a:solidFill>
              </a:rPr>
              <a:t>Logistic Regression </a:t>
            </a:r>
            <a:r>
              <a:rPr lang="en-US" sz="2400" b="1" dirty="0">
                <a:solidFill>
                  <a:srgbClr val="E43B82"/>
                </a:solidFill>
              </a:rPr>
              <a:t>(0.98)</a:t>
            </a:r>
          </a:p>
          <a:p>
            <a:pPr marL="342900" indent="-342900">
              <a:buFont typeface="Arial" panose="020B0604020202020204" pitchFamily="34" charset="0"/>
              <a:buChar char="•"/>
            </a:pPr>
            <a:r>
              <a:rPr lang="en-US" sz="2400" dirty="0">
                <a:solidFill>
                  <a:srgbClr val="FCF8F9"/>
                </a:solidFill>
              </a:rPr>
              <a:t>Support Vector Machine </a:t>
            </a:r>
            <a:r>
              <a:rPr lang="en-US" sz="2400" b="1" dirty="0">
                <a:solidFill>
                  <a:srgbClr val="FCF8F9"/>
                </a:solidFill>
              </a:rPr>
              <a:t>(0.96)</a:t>
            </a:r>
          </a:p>
          <a:p>
            <a:pPr marL="342900" indent="-342900">
              <a:buFont typeface="Arial" panose="020B0604020202020204" pitchFamily="34" charset="0"/>
              <a:buChar char="•"/>
            </a:pPr>
            <a:r>
              <a:rPr lang="en-US" sz="2400" dirty="0">
                <a:solidFill>
                  <a:srgbClr val="FCF8F9"/>
                </a:solidFill>
              </a:rPr>
              <a:t>Gradient Boosting Classifier </a:t>
            </a:r>
            <a:r>
              <a:rPr lang="en-US" sz="2400" b="1" dirty="0">
                <a:solidFill>
                  <a:srgbClr val="FCF8F9"/>
                </a:solidFill>
              </a:rPr>
              <a:t>(0.96)</a:t>
            </a:r>
          </a:p>
          <a:p>
            <a:pPr marL="342900" indent="-342900">
              <a:buFont typeface="Arial" panose="020B0604020202020204" pitchFamily="34" charset="0"/>
              <a:buChar char="•"/>
            </a:pPr>
            <a:r>
              <a:rPr lang="en-US" sz="2400" dirty="0">
                <a:solidFill>
                  <a:srgbClr val="FCF8F9"/>
                </a:solidFill>
              </a:rPr>
              <a:t>Artificial Neural Network </a:t>
            </a:r>
            <a:r>
              <a:rPr lang="en-US" sz="2400" b="1" dirty="0">
                <a:solidFill>
                  <a:srgbClr val="FCF8F9"/>
                </a:solidFill>
              </a:rPr>
              <a:t>(0.96)</a:t>
            </a:r>
          </a:p>
          <a:p>
            <a:pPr marL="342900" indent="-342900">
              <a:buFont typeface="Arial" panose="020B0604020202020204" pitchFamily="34" charset="0"/>
              <a:buChar char="•"/>
            </a:pPr>
            <a:r>
              <a:rPr lang="en-US" sz="2400" dirty="0">
                <a:solidFill>
                  <a:srgbClr val="FCF8F9"/>
                </a:solidFill>
              </a:rPr>
              <a:t>Random forest </a:t>
            </a:r>
            <a:r>
              <a:rPr lang="en-US" sz="2400" b="1" dirty="0">
                <a:solidFill>
                  <a:srgbClr val="FCF8F9"/>
                </a:solidFill>
              </a:rPr>
              <a:t>(0.95)</a:t>
            </a:r>
          </a:p>
          <a:p>
            <a:pPr marL="342900" indent="-342900">
              <a:buFont typeface="Arial" panose="020B0604020202020204" pitchFamily="34" charset="0"/>
              <a:buChar char="•"/>
            </a:pPr>
            <a:r>
              <a:rPr lang="en-US" sz="2400" dirty="0">
                <a:solidFill>
                  <a:srgbClr val="FCF8F9"/>
                </a:solidFill>
              </a:rPr>
              <a:t>K-Nearest Neighbors </a:t>
            </a:r>
            <a:r>
              <a:rPr lang="en-US" sz="2400" b="1" dirty="0">
                <a:solidFill>
                  <a:srgbClr val="FCF8F9"/>
                </a:solidFill>
              </a:rPr>
              <a:t>(0.95)</a:t>
            </a:r>
          </a:p>
          <a:p>
            <a:pPr marL="342900" indent="-342900">
              <a:buFont typeface="Arial" panose="020B0604020202020204" pitchFamily="34" charset="0"/>
              <a:buChar char="•"/>
            </a:pPr>
            <a:r>
              <a:rPr lang="en-US" sz="2400" dirty="0">
                <a:solidFill>
                  <a:srgbClr val="FCF8F9"/>
                </a:solidFill>
              </a:rPr>
              <a:t>Naïve Bayes </a:t>
            </a:r>
            <a:r>
              <a:rPr lang="en-US" sz="2400" b="1" dirty="0">
                <a:solidFill>
                  <a:srgbClr val="FCF8F9"/>
                </a:solidFill>
              </a:rPr>
              <a:t>(0.95)</a:t>
            </a:r>
          </a:p>
          <a:p>
            <a:pPr marL="342900" indent="-342900">
              <a:buFont typeface="Arial" panose="020B0604020202020204" pitchFamily="34" charset="0"/>
              <a:buChar char="•"/>
            </a:pPr>
            <a:r>
              <a:rPr lang="en-US" sz="2400" dirty="0">
                <a:solidFill>
                  <a:srgbClr val="FCF8F9"/>
                </a:solidFill>
              </a:rPr>
              <a:t>Decision Tree </a:t>
            </a:r>
            <a:r>
              <a:rPr lang="en-US" sz="2400" b="1" dirty="0">
                <a:solidFill>
                  <a:srgbClr val="FCF8F9"/>
                </a:solidFill>
              </a:rPr>
              <a:t>(0.95)</a:t>
            </a:r>
          </a:p>
        </p:txBody>
      </p:sp>
      <p:sp useBgFill="1">
        <p:nvSpPr>
          <p:cNvPr id="46" name="Oval 45">
            <a:extLst>
              <a:ext uri="{FF2B5EF4-FFF2-40B4-BE49-F238E27FC236}">
                <a16:creationId xmlns:a16="http://schemas.microsoft.com/office/drawing/2014/main" id="{64A62E78-67B3-8F05-FC6C-5E9D5CF8F0CA}"/>
              </a:ext>
            </a:extLst>
          </p:cNvPr>
          <p:cNvSpPr/>
          <p:nvPr/>
        </p:nvSpPr>
        <p:spPr>
          <a:xfrm>
            <a:off x="2148041" y="2903196"/>
            <a:ext cx="1295656" cy="1295656"/>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A6D29C50-6E91-EEEC-A4EB-E87207243D61}"/>
              </a:ext>
            </a:extLst>
          </p:cNvPr>
          <p:cNvGrpSpPr/>
          <p:nvPr/>
        </p:nvGrpSpPr>
        <p:grpSpPr>
          <a:xfrm>
            <a:off x="2225543" y="3012705"/>
            <a:ext cx="1139978" cy="1138966"/>
            <a:chOff x="903423" y="2615993"/>
            <a:chExt cx="1703922" cy="1702410"/>
          </a:xfrm>
        </p:grpSpPr>
        <p:sp useBgFill="1">
          <p:nvSpPr>
            <p:cNvPr id="21" name="Arc 20">
              <a:extLst>
                <a:ext uri="{FF2B5EF4-FFF2-40B4-BE49-F238E27FC236}">
                  <a16:creationId xmlns:a16="http://schemas.microsoft.com/office/drawing/2014/main" id="{804E98F7-0507-5D29-B830-EDB4E199E06D}"/>
                </a:ext>
              </a:extLst>
            </p:cNvPr>
            <p:cNvSpPr/>
            <p:nvPr/>
          </p:nvSpPr>
          <p:spPr>
            <a:xfrm>
              <a:off x="904935" y="2615993"/>
              <a:ext cx="1702410" cy="1702410"/>
            </a:xfrm>
            <a:prstGeom prst="arc">
              <a:avLst>
                <a:gd name="adj1" fmla="val 13191277"/>
                <a:gd name="adj2" fmla="val 14953178"/>
              </a:avLst>
            </a:prstGeom>
            <a:ln w="98425" cap="rnd">
              <a:solidFill>
                <a:srgbClr val="E43B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c 21">
              <a:extLst>
                <a:ext uri="{FF2B5EF4-FFF2-40B4-BE49-F238E27FC236}">
                  <a16:creationId xmlns:a16="http://schemas.microsoft.com/office/drawing/2014/main" id="{1178D043-8933-8C93-2199-E333ACCCB669}"/>
                </a:ext>
              </a:extLst>
            </p:cNvPr>
            <p:cNvSpPr/>
            <p:nvPr/>
          </p:nvSpPr>
          <p:spPr>
            <a:xfrm>
              <a:off x="904431" y="2615993"/>
              <a:ext cx="1702410" cy="1702410"/>
            </a:xfrm>
            <a:prstGeom prst="arc">
              <a:avLst>
                <a:gd name="adj1" fmla="val 5281496"/>
                <a:gd name="adj2" fmla="val 12345390"/>
              </a:avLst>
            </a:prstGeom>
            <a:noFill/>
            <a:ln w="98425" cap="rnd">
              <a:solidFill>
                <a:srgbClr val="E43B82">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c 22">
              <a:extLst>
                <a:ext uri="{FF2B5EF4-FFF2-40B4-BE49-F238E27FC236}">
                  <a16:creationId xmlns:a16="http://schemas.microsoft.com/office/drawing/2014/main" id="{FFAC6ECF-20AA-5AD6-14A6-A0B8ED859B5C}"/>
                </a:ext>
              </a:extLst>
            </p:cNvPr>
            <p:cNvSpPr/>
            <p:nvPr/>
          </p:nvSpPr>
          <p:spPr>
            <a:xfrm>
              <a:off x="903927" y="2615993"/>
              <a:ext cx="1702410" cy="1702410"/>
            </a:xfrm>
            <a:prstGeom prst="arc">
              <a:avLst>
                <a:gd name="adj1" fmla="val 2479116"/>
                <a:gd name="adj2" fmla="val 4228042"/>
              </a:avLst>
            </a:prstGeom>
            <a:noFill/>
            <a:ln w="98425" cap="rnd">
              <a:solidFill>
                <a:srgbClr val="E43B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c 23">
              <a:extLst>
                <a:ext uri="{FF2B5EF4-FFF2-40B4-BE49-F238E27FC236}">
                  <a16:creationId xmlns:a16="http://schemas.microsoft.com/office/drawing/2014/main" id="{6B80A4CA-C134-678A-6F74-EAC2B5A07094}"/>
                </a:ext>
              </a:extLst>
            </p:cNvPr>
            <p:cNvSpPr/>
            <p:nvPr/>
          </p:nvSpPr>
          <p:spPr>
            <a:xfrm>
              <a:off x="903423" y="2615993"/>
              <a:ext cx="1702410" cy="1702410"/>
            </a:xfrm>
            <a:prstGeom prst="arc">
              <a:avLst>
                <a:gd name="adj1" fmla="val 16071831"/>
                <a:gd name="adj2" fmla="val 1434890"/>
              </a:avLst>
            </a:prstGeom>
            <a:noFill/>
            <a:ln w="98425" cap="rnd">
              <a:solidFill>
                <a:srgbClr val="E43B82">
                  <a:alpha val="5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a:extLst>
              <a:ext uri="{FF2B5EF4-FFF2-40B4-BE49-F238E27FC236}">
                <a16:creationId xmlns:a16="http://schemas.microsoft.com/office/drawing/2014/main" id="{9FD18643-378B-5FCA-4072-411F57B83FE3}"/>
              </a:ext>
            </a:extLst>
          </p:cNvPr>
          <p:cNvSpPr txBox="1"/>
          <p:nvPr/>
        </p:nvSpPr>
        <p:spPr>
          <a:xfrm>
            <a:off x="275446" y="4138675"/>
            <a:ext cx="5172510" cy="2209516"/>
          </a:xfrm>
          <a:prstGeom prst="rect">
            <a:avLst/>
          </a:prstGeom>
          <a:noFill/>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4400" i="0" u="none" strike="noStrike" kern="1200" cap="none" spc="0" normalizeH="0" baseline="0" noProof="0" dirty="0">
                <a:ln>
                  <a:noFill/>
                </a:ln>
                <a:solidFill>
                  <a:srgbClr val="E43B82"/>
                </a:solidFill>
                <a:effectLst/>
                <a:uLnTx/>
                <a:uFillTx/>
                <a:latin typeface="Bahnschrift SemiBold SemiConden" panose="020B0502040204020203" pitchFamily="34" charset="0"/>
              </a:rPr>
              <a:t>Logistic Regression</a:t>
            </a:r>
          </a:p>
          <a:p>
            <a:pPr marL="0" marR="0" lvl="0" indent="0" algn="ctr" defTabSz="914400" rtl="0" eaLnBrk="1" fontAlgn="auto" latinLnBrk="0" hangingPunct="1">
              <a:lnSpc>
                <a:spcPct val="60000"/>
              </a:lnSpc>
              <a:spcBef>
                <a:spcPts val="0"/>
              </a:spcBef>
              <a:spcAft>
                <a:spcPts val="0"/>
              </a:spcAft>
              <a:buClrTx/>
              <a:buSzTx/>
              <a:buFontTx/>
              <a:buNone/>
              <a:tabLst/>
              <a:defRPr/>
            </a:pPr>
            <a:endParaRPr kumimoji="0" lang="en-US" sz="4800" i="0" u="none" strike="noStrike" kern="1200" cap="none" spc="0" normalizeH="0" baseline="0" noProof="0" dirty="0">
              <a:ln>
                <a:noFill/>
              </a:ln>
              <a:effectLst/>
              <a:uLnTx/>
              <a:uFillTx/>
              <a:latin typeface="Bahnschrift SemiBold SemiConden" panose="020B0502040204020203" pitchFamily="34" charset="0"/>
            </a:endParaRPr>
          </a:p>
          <a:p>
            <a:pPr marL="0" marR="0" lvl="0" indent="0" algn="ctr" defTabSz="914400" rtl="0" eaLnBrk="1" fontAlgn="auto" latinLnBrk="0" hangingPunct="1">
              <a:lnSpc>
                <a:spcPct val="50000"/>
              </a:lnSpc>
              <a:spcBef>
                <a:spcPts val="0"/>
              </a:spcBef>
              <a:spcAft>
                <a:spcPts val="0"/>
              </a:spcAft>
              <a:buClrTx/>
              <a:buSzTx/>
              <a:buFontTx/>
              <a:buNone/>
              <a:tabLst/>
              <a:defRPr/>
            </a:pPr>
            <a:r>
              <a:rPr kumimoji="0" lang="en-US" sz="11500" i="0" u="none" strike="noStrike" kern="1200" cap="none" spc="0" normalizeH="0" baseline="0" noProof="0" dirty="0">
                <a:ln>
                  <a:noFill/>
                </a:ln>
                <a:effectLst/>
                <a:uLnTx/>
                <a:uFillTx/>
                <a:latin typeface="Bahnschrift SemiBold SemiConden" panose="020B0502040204020203" pitchFamily="34" charset="0"/>
              </a:rPr>
              <a:t>98%</a:t>
            </a:r>
            <a:endParaRPr lang="en-US" sz="6000" dirty="0">
              <a:latin typeface="Bahnschrift SemiBold SemiConden" panose="020B0502040204020203" pitchFamily="34" charset="0"/>
            </a:endParaRPr>
          </a:p>
          <a:p>
            <a:pPr marL="0" marR="0" lvl="0" indent="0" algn="ctr" defTabSz="914400" rtl="0" eaLnBrk="1" fontAlgn="auto" latinLnBrk="0" hangingPunct="1">
              <a:lnSpc>
                <a:spcPct val="50000"/>
              </a:lnSpc>
              <a:spcBef>
                <a:spcPts val="0"/>
              </a:spcBef>
              <a:spcAft>
                <a:spcPts val="0"/>
              </a:spcAft>
              <a:buClrTx/>
              <a:buSzTx/>
              <a:buFontTx/>
              <a:buNone/>
              <a:tabLst/>
              <a:defRPr/>
            </a:pPr>
            <a:r>
              <a:rPr kumimoji="0" lang="en-US" sz="2800" i="0" u="none" strike="noStrike" kern="1200" cap="none" spc="0" normalizeH="0" baseline="0" noProof="0" dirty="0">
                <a:ln>
                  <a:noFill/>
                </a:ln>
                <a:effectLst/>
                <a:uLnTx/>
                <a:uFillTx/>
                <a:latin typeface="Bahnschrift SemiBold SemiConden" panose="020B0502040204020203" pitchFamily="34" charset="0"/>
              </a:rPr>
              <a:t>Accuracy</a:t>
            </a:r>
            <a:endParaRPr kumimoji="0" lang="en-US" sz="4800" b="1" i="0" u="none" strike="noStrike" kern="1200" cap="none" spc="0" normalizeH="0" baseline="0" noProof="0" dirty="0">
              <a:ln>
                <a:noFill/>
              </a:ln>
              <a:effectLst/>
              <a:uLnTx/>
              <a:uFillTx/>
              <a:latin typeface="Bahnschrift SemiBold SemiConden" panose="020B0502040204020203" pitchFamily="34" charset="0"/>
            </a:endParaRPr>
          </a:p>
        </p:txBody>
      </p:sp>
      <p:grpSp>
        <p:nvGrpSpPr>
          <p:cNvPr id="2" name="Group 1">
            <a:extLst>
              <a:ext uri="{FF2B5EF4-FFF2-40B4-BE49-F238E27FC236}">
                <a16:creationId xmlns:a16="http://schemas.microsoft.com/office/drawing/2014/main" id="{7EDC4C5B-51E5-CB45-B17C-E0DE94C995F0}"/>
              </a:ext>
            </a:extLst>
          </p:cNvPr>
          <p:cNvGrpSpPr/>
          <p:nvPr/>
        </p:nvGrpSpPr>
        <p:grpSpPr>
          <a:xfrm>
            <a:off x="452171" y="1076682"/>
            <a:ext cx="4792308" cy="4984792"/>
            <a:chOff x="452171" y="1076682"/>
            <a:chExt cx="4792308" cy="4984792"/>
          </a:xfrm>
        </p:grpSpPr>
        <p:sp>
          <p:nvSpPr>
            <p:cNvPr id="3" name="Oval 2">
              <a:extLst>
                <a:ext uri="{FF2B5EF4-FFF2-40B4-BE49-F238E27FC236}">
                  <a16:creationId xmlns:a16="http://schemas.microsoft.com/office/drawing/2014/main" id="{B2458641-E0AB-189F-AD77-D2DF769D9F5E}"/>
                </a:ext>
              </a:extLst>
            </p:cNvPr>
            <p:cNvSpPr/>
            <p:nvPr/>
          </p:nvSpPr>
          <p:spPr>
            <a:xfrm>
              <a:off x="452171" y="1197939"/>
              <a:ext cx="4792308" cy="4792308"/>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404C937-FEBE-9AA3-0922-C72F6574A0D5}"/>
                </a:ext>
              </a:extLst>
            </p:cNvPr>
            <p:cNvSpPr/>
            <p:nvPr/>
          </p:nvSpPr>
          <p:spPr>
            <a:xfrm>
              <a:off x="2767386" y="1076682"/>
              <a:ext cx="242514" cy="242514"/>
            </a:xfrm>
            <a:prstGeom prst="ellipse">
              <a:avLst/>
            </a:prstGeom>
            <a:solidFill>
              <a:srgbClr val="E43B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2FA9032-D952-20CE-C4FE-4DFA2DB3BC01}"/>
                </a:ext>
              </a:extLst>
            </p:cNvPr>
            <p:cNvSpPr/>
            <p:nvPr/>
          </p:nvSpPr>
          <p:spPr>
            <a:xfrm>
              <a:off x="4876643" y="2288919"/>
              <a:ext cx="242514" cy="242514"/>
            </a:xfrm>
            <a:prstGeom prst="ellipse">
              <a:avLst/>
            </a:prstGeom>
            <a:solidFill>
              <a:srgbClr val="E43B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C2ABC1D-4DD9-6738-9DB1-ED67B220404B}"/>
                </a:ext>
              </a:extLst>
            </p:cNvPr>
            <p:cNvSpPr/>
            <p:nvPr/>
          </p:nvSpPr>
          <p:spPr>
            <a:xfrm>
              <a:off x="4846291" y="4574919"/>
              <a:ext cx="242514" cy="242514"/>
            </a:xfrm>
            <a:prstGeom prst="ellipse">
              <a:avLst/>
            </a:prstGeom>
            <a:solidFill>
              <a:srgbClr val="E43B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89E2E860-D7A6-EFED-634E-564EC76C0398}"/>
                </a:ext>
              </a:extLst>
            </p:cNvPr>
            <p:cNvSpPr/>
            <p:nvPr/>
          </p:nvSpPr>
          <p:spPr>
            <a:xfrm>
              <a:off x="2767386" y="5818960"/>
              <a:ext cx="242514" cy="242514"/>
            </a:xfrm>
            <a:prstGeom prst="ellipse">
              <a:avLst/>
            </a:prstGeom>
            <a:solidFill>
              <a:srgbClr val="E43B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A2746977-BC35-D00E-A568-3A9C3F0842B8}"/>
                </a:ext>
              </a:extLst>
            </p:cNvPr>
            <p:cNvSpPr/>
            <p:nvPr/>
          </p:nvSpPr>
          <p:spPr>
            <a:xfrm>
              <a:off x="675515" y="4664155"/>
              <a:ext cx="242514" cy="242514"/>
            </a:xfrm>
            <a:prstGeom prst="ellipse">
              <a:avLst/>
            </a:prstGeom>
            <a:solidFill>
              <a:srgbClr val="E43B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FB9B23B-EBA6-4B34-90CB-2F7BF25E85D9}"/>
                </a:ext>
              </a:extLst>
            </p:cNvPr>
            <p:cNvSpPr/>
            <p:nvPr/>
          </p:nvSpPr>
          <p:spPr>
            <a:xfrm>
              <a:off x="581172" y="2302478"/>
              <a:ext cx="242514" cy="242514"/>
            </a:xfrm>
            <a:prstGeom prst="ellipse">
              <a:avLst/>
            </a:prstGeom>
            <a:solidFill>
              <a:srgbClr val="E43B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81862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15000" fill="hold"/>
                                            <p:tgtEl>
                                              <p:spTgt spid="34"/>
                                            </p:tgtEl>
                                            <p:attrNameLst>
                                              <p:attrName>r</p:attrName>
                                            </p:attrNameLst>
                                          </p:cBhvr>
                                        </p:animRot>
                                      </p:childTnLst>
                                    </p:cTn>
                                  </p:par>
                                  <p:par>
                                    <p:cTn id="7" presetID="53" presetClass="exit" presetSubtype="32" fill="hold" nodeType="withEffect">
                                      <p:stCondLst>
                                        <p:cond delay="0"/>
                                      </p:stCondLst>
                                      <p:childTnLst>
                                        <p:anim calcmode="lin" valueType="num">
                                          <p:cBhvr>
                                            <p:cTn id="8" dur="500"/>
                                            <p:tgtEl>
                                              <p:spTgt spid="2"/>
                                            </p:tgtEl>
                                            <p:attrNameLst>
                                              <p:attrName>ppt_w</p:attrName>
                                            </p:attrNameLst>
                                          </p:cBhvr>
                                          <p:tavLst>
                                            <p:tav tm="0">
                                              <p:val>
                                                <p:strVal val="ppt_w"/>
                                              </p:val>
                                            </p:tav>
                                            <p:tav tm="100000">
                                              <p:val>
                                                <p:fltVal val="0"/>
                                              </p:val>
                                            </p:tav>
                                          </p:tavLst>
                                        </p:anim>
                                        <p:anim calcmode="lin" valueType="num">
                                          <p:cBhvr>
                                            <p:cTn id="9" dur="500"/>
                                            <p:tgtEl>
                                              <p:spTgt spid="2"/>
                                            </p:tgtEl>
                                            <p:attrNameLst>
                                              <p:attrName>ppt_h</p:attrName>
                                            </p:attrNameLst>
                                          </p:cBhvr>
                                          <p:tavLst>
                                            <p:tav tm="0">
                                              <p:val>
                                                <p:strVal val="ppt_h"/>
                                              </p:val>
                                            </p:tav>
                                            <p:tav tm="100000">
                                              <p:val>
                                                <p:fltVal val="0"/>
                                              </p:val>
                                            </p:tav>
                                          </p:tavLst>
                                        </p:anim>
                                        <p:animEffect transition="out" filter="fade">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par>
                                    <p:cTn id="12" presetID="8" presetClass="emph" presetSubtype="0" fill="hold" nodeType="withEffect">
                                      <p:stCondLst>
                                        <p:cond delay="0"/>
                                      </p:stCondLst>
                                      <p:childTnLst>
                                        <p:animRot by="21600000">
                                          <p:cBhvr>
                                            <p:cTn id="13" dur="2000" fill="hold"/>
                                            <p:tgtEl>
                                              <p:spTgt spid="2"/>
                                            </p:tgtEl>
                                            <p:attrNameLst>
                                              <p:attrName>r</p:attrName>
                                            </p:attrNameLst>
                                          </p:cBhvr>
                                        </p:animRot>
                                      </p:childTnLst>
                                    </p:cTn>
                                  </p:par>
                                  <p:par>
                                    <p:cTn id="14" presetID="64" presetClass="path" presetSubtype="0" accel="50000" fill="hold" nodeType="withEffect" p14:presetBounceEnd="43000">
                                      <p:stCondLst>
                                        <p:cond delay="800"/>
                                      </p:stCondLst>
                                      <p:childTnLst>
                                        <p:animMotion origin="layout" path="M 3.125E-6 -2.22222E-6 L 3.125E-6 -0.14514 " pathEditMode="relative" rAng="0" ptsTypes="AA" p14:bounceEnd="43000">
                                          <p:cBhvr>
                                            <p:cTn id="15" dur="1000" fill="hold"/>
                                            <p:tgtEl>
                                              <p:spTgt spid="34"/>
                                            </p:tgtEl>
                                            <p:attrNameLst>
                                              <p:attrName>ppt_x</p:attrName>
                                              <p:attrName>ppt_y</p:attrName>
                                            </p:attrNameLst>
                                          </p:cBhvr>
                                          <p:rCtr x="0" y="-7269"/>
                                        </p:animMotion>
                                      </p:childTnLst>
                                    </p:cTn>
                                  </p:par>
                                  <p:par>
                                    <p:cTn id="16" presetID="42" presetClass="entr" presetSubtype="0" fill="hold" grpId="0" nodeType="withEffect">
                                      <p:stCondLst>
                                        <p:cond delay="80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1000"/>
                                            <p:tgtEl>
                                              <p:spTgt spid="47"/>
                                            </p:tgtEl>
                                          </p:cBhvr>
                                        </p:animEffect>
                                        <p:anim calcmode="lin" valueType="num">
                                          <p:cBhvr>
                                            <p:cTn id="19" dur="1000" fill="hold"/>
                                            <p:tgtEl>
                                              <p:spTgt spid="47"/>
                                            </p:tgtEl>
                                            <p:attrNameLst>
                                              <p:attrName>ppt_x</p:attrName>
                                            </p:attrNameLst>
                                          </p:cBhvr>
                                          <p:tavLst>
                                            <p:tav tm="0">
                                              <p:val>
                                                <p:strVal val="#ppt_x"/>
                                              </p:val>
                                            </p:tav>
                                            <p:tav tm="100000">
                                              <p:val>
                                                <p:strVal val="#ppt_x"/>
                                              </p:val>
                                            </p:tav>
                                          </p:tavLst>
                                        </p:anim>
                                        <p:anim calcmode="lin" valueType="num">
                                          <p:cBhvr>
                                            <p:cTn id="20"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15000" fill="hold"/>
                                            <p:tgtEl>
                                              <p:spTgt spid="34"/>
                                            </p:tgtEl>
                                            <p:attrNameLst>
                                              <p:attrName>r</p:attrName>
                                            </p:attrNameLst>
                                          </p:cBhvr>
                                        </p:animRot>
                                      </p:childTnLst>
                                    </p:cTn>
                                  </p:par>
                                  <p:par>
                                    <p:cTn id="7" presetID="53" presetClass="exit" presetSubtype="32" fill="hold" nodeType="withEffect">
                                      <p:stCondLst>
                                        <p:cond delay="0"/>
                                      </p:stCondLst>
                                      <p:childTnLst>
                                        <p:anim calcmode="lin" valueType="num">
                                          <p:cBhvr>
                                            <p:cTn id="8" dur="500"/>
                                            <p:tgtEl>
                                              <p:spTgt spid="2"/>
                                            </p:tgtEl>
                                            <p:attrNameLst>
                                              <p:attrName>ppt_w</p:attrName>
                                            </p:attrNameLst>
                                          </p:cBhvr>
                                          <p:tavLst>
                                            <p:tav tm="0">
                                              <p:val>
                                                <p:strVal val="ppt_w"/>
                                              </p:val>
                                            </p:tav>
                                            <p:tav tm="100000">
                                              <p:val>
                                                <p:fltVal val="0"/>
                                              </p:val>
                                            </p:tav>
                                          </p:tavLst>
                                        </p:anim>
                                        <p:anim calcmode="lin" valueType="num">
                                          <p:cBhvr>
                                            <p:cTn id="9" dur="500"/>
                                            <p:tgtEl>
                                              <p:spTgt spid="2"/>
                                            </p:tgtEl>
                                            <p:attrNameLst>
                                              <p:attrName>ppt_h</p:attrName>
                                            </p:attrNameLst>
                                          </p:cBhvr>
                                          <p:tavLst>
                                            <p:tav tm="0">
                                              <p:val>
                                                <p:strVal val="ppt_h"/>
                                              </p:val>
                                            </p:tav>
                                            <p:tav tm="100000">
                                              <p:val>
                                                <p:fltVal val="0"/>
                                              </p:val>
                                            </p:tav>
                                          </p:tavLst>
                                        </p:anim>
                                        <p:animEffect transition="out" filter="fade">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par>
                                    <p:cTn id="12" presetID="8" presetClass="emph" presetSubtype="0" fill="hold" nodeType="withEffect">
                                      <p:stCondLst>
                                        <p:cond delay="0"/>
                                      </p:stCondLst>
                                      <p:childTnLst>
                                        <p:animRot by="21600000">
                                          <p:cBhvr>
                                            <p:cTn id="13" dur="2000" fill="hold"/>
                                            <p:tgtEl>
                                              <p:spTgt spid="2"/>
                                            </p:tgtEl>
                                            <p:attrNameLst>
                                              <p:attrName>r</p:attrName>
                                            </p:attrNameLst>
                                          </p:cBhvr>
                                        </p:animRot>
                                      </p:childTnLst>
                                    </p:cTn>
                                  </p:par>
                                  <p:par>
                                    <p:cTn id="14" presetID="64" presetClass="path" presetSubtype="0" accel="50000" fill="hold" nodeType="withEffect">
                                      <p:stCondLst>
                                        <p:cond delay="800"/>
                                      </p:stCondLst>
                                      <p:childTnLst>
                                        <p:animMotion origin="layout" path="M 3.125E-6 -2.22222E-6 L 3.125E-6 -0.14514 " pathEditMode="relative" rAng="0" ptsTypes="AA">
                                          <p:cBhvr>
                                            <p:cTn id="15" dur="1000" fill="hold"/>
                                            <p:tgtEl>
                                              <p:spTgt spid="34"/>
                                            </p:tgtEl>
                                            <p:attrNameLst>
                                              <p:attrName>ppt_x</p:attrName>
                                              <p:attrName>ppt_y</p:attrName>
                                            </p:attrNameLst>
                                          </p:cBhvr>
                                          <p:rCtr x="0" y="-7269"/>
                                        </p:animMotion>
                                      </p:childTnLst>
                                    </p:cTn>
                                  </p:par>
                                  <p:par>
                                    <p:cTn id="16" presetID="42" presetClass="entr" presetSubtype="0" fill="hold" grpId="0" nodeType="withEffect">
                                      <p:stCondLst>
                                        <p:cond delay="80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1000"/>
                                            <p:tgtEl>
                                              <p:spTgt spid="47"/>
                                            </p:tgtEl>
                                          </p:cBhvr>
                                        </p:animEffect>
                                        <p:anim calcmode="lin" valueType="num">
                                          <p:cBhvr>
                                            <p:cTn id="19" dur="1000" fill="hold"/>
                                            <p:tgtEl>
                                              <p:spTgt spid="47"/>
                                            </p:tgtEl>
                                            <p:attrNameLst>
                                              <p:attrName>ppt_x</p:attrName>
                                            </p:attrNameLst>
                                          </p:cBhvr>
                                          <p:tavLst>
                                            <p:tav tm="0">
                                              <p:val>
                                                <p:strVal val="#ppt_x"/>
                                              </p:val>
                                            </p:tav>
                                            <p:tav tm="100000">
                                              <p:val>
                                                <p:strVal val="#ppt_x"/>
                                              </p:val>
                                            </p:tav>
                                          </p:tavLst>
                                        </p:anim>
                                        <p:anim calcmode="lin" valueType="num">
                                          <p:cBhvr>
                                            <p:cTn id="20"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635231-E973-44C1-89A4-52EE04A85D46}"/>
              </a:ext>
            </a:extLst>
          </p:cNvPr>
          <p:cNvSpPr/>
          <p:nvPr/>
        </p:nvSpPr>
        <p:spPr>
          <a:xfrm>
            <a:off x="0" y="-1260021"/>
            <a:ext cx="12192000" cy="5279551"/>
          </a:xfrm>
          <a:prstGeom prst="rect">
            <a:avLst/>
          </a:prstGeom>
          <a:solidFill>
            <a:srgbClr val="E43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mc:Choice xmlns:am3d="http://schemas.microsoft.com/office/drawing/2017/model3d" Requires="am3d">
          <p:graphicFrame>
            <p:nvGraphicFramePr>
              <p:cNvPr id="17" name="3D Model 16" descr="Animal cell">
                <a:extLst>
                  <a:ext uri="{FF2B5EF4-FFF2-40B4-BE49-F238E27FC236}">
                    <a16:creationId xmlns:a16="http://schemas.microsoft.com/office/drawing/2014/main" id="{2C0929EB-4ADD-4A45-B5FE-F9F3CC00C61A}"/>
                  </a:ext>
                </a:extLst>
              </p:cNvPr>
              <p:cNvGraphicFramePr>
                <a:graphicFrameLocks/>
              </p:cNvGraphicFramePr>
              <p:nvPr>
                <p:extLst>
                  <p:ext uri="{D42A27DB-BD31-4B8C-83A1-F6EECF244321}">
                    <p14:modId xmlns:p14="http://schemas.microsoft.com/office/powerpoint/2010/main" val="2561230640"/>
                  </p:ext>
                </p:extLst>
              </p:nvPr>
            </p:nvGraphicFramePr>
            <p:xfrm>
              <a:off x="2332109" y="97971"/>
              <a:ext cx="3137416" cy="2932230"/>
            </p:xfrm>
            <a:graphic>
              <a:graphicData uri="http://schemas.microsoft.com/office/drawing/2017/model3d">
                <am3d:model3d r:embed="rId3">
                  <am3d:spPr>
                    <a:xfrm>
                      <a:off x="0" y="0"/>
                      <a:ext cx="3137416" cy="2932230"/>
                    </a:xfrm>
                    <a:prstGeom prst="rect">
                      <a:avLst/>
                    </a:prstGeom>
                  </am3d:spPr>
                  <am3d:camera>
                    <am3d:pos x="-265907" y="447940" z="71744881"/>
                    <am3d:up dx="0" dy="36000000" dz="0"/>
                    <am3d:lookAt x="-265907" y="447940" z="0"/>
                    <am3d:perspective fov="912298"/>
                  </am3d:camera>
                  <am3d:trans>
                    <am3d:meterPerModelUnit n="5756435" d="1000000"/>
                    <am3d:preTrans dx="-179706" dy="-14739283" dz="-126928"/>
                    <am3d:scale>
                      <am3d:sx n="1000000" d="1000000"/>
                      <am3d:sy n="1000000" d="1000000"/>
                      <am3d:sz n="1000000" d="1000000"/>
                    </am3d:scale>
                    <am3d:rot ax="1200000" ay="2700000"/>
                    <am3d:postTrans dx="-265906" dy="447940" dz="0"/>
                  </am3d:trans>
                  <am3d:raster rName="Office3DRenderer" rVer="16.0.8326">
                    <am3d:blip r:embed="rId4"/>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descr="Animal cell">
                <a:extLst>
                  <a:ext uri="{FF2B5EF4-FFF2-40B4-BE49-F238E27FC236}">
                    <a16:creationId xmlns:a16="http://schemas.microsoft.com/office/drawing/2014/main" id="{2C0929EB-4ADD-4A45-B5FE-F9F3CC00C61A}"/>
                  </a:ext>
                </a:extLst>
              </p:cNvPr>
              <p:cNvPicPr>
                <a:picLocks noGrp="1" noRot="1" noChangeAspect="1" noMove="1" noResize="1" noEditPoints="1" noAdjustHandles="1" noChangeArrowheads="1" noChangeShapeType="1" noCrop="1"/>
              </p:cNvPicPr>
              <p:nvPr/>
            </p:nvPicPr>
            <p:blipFill>
              <a:blip r:embed="rId4"/>
              <a:stretch>
                <a:fillRect/>
              </a:stretch>
            </p:blipFill>
            <p:spPr>
              <a:xfrm>
                <a:off x="2332109" y="97971"/>
                <a:ext cx="3137416" cy="2932230"/>
              </a:xfrm>
              <a:prstGeom prst="rect">
                <a:avLst/>
              </a:prstGeom>
            </p:spPr>
          </p:pic>
        </mc:Fallback>
      </mc:AlternateContent>
      <p:sp>
        <p:nvSpPr>
          <p:cNvPr id="3" name="Circle: Hollow 2">
            <a:extLst>
              <a:ext uri="{FF2B5EF4-FFF2-40B4-BE49-F238E27FC236}">
                <a16:creationId xmlns:a16="http://schemas.microsoft.com/office/drawing/2014/main" id="{7ACD4EF8-1320-4C32-B78A-E4958533891A}"/>
              </a:ext>
            </a:extLst>
          </p:cNvPr>
          <p:cNvSpPr/>
          <p:nvPr/>
        </p:nvSpPr>
        <p:spPr>
          <a:xfrm>
            <a:off x="1502229" y="-884465"/>
            <a:ext cx="4789714" cy="4789714"/>
          </a:xfrm>
          <a:prstGeom prst="donut">
            <a:avLst>
              <a:gd name="adj" fmla="val 24921"/>
            </a:avLst>
          </a:prstGeom>
          <a:solidFill>
            <a:srgbClr val="E43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 name="Rectangle: Rounded Corners 4">
            <a:extLst>
              <a:ext uri="{FF2B5EF4-FFF2-40B4-BE49-F238E27FC236}">
                <a16:creationId xmlns:a16="http://schemas.microsoft.com/office/drawing/2014/main" id="{68B96EE9-D653-4010-8E0F-10C53DED50BA}"/>
              </a:ext>
            </a:extLst>
          </p:cNvPr>
          <p:cNvSpPr/>
          <p:nvPr/>
        </p:nvSpPr>
        <p:spPr>
          <a:xfrm>
            <a:off x="6281057" y="2939143"/>
            <a:ext cx="4408714" cy="3483427"/>
          </a:xfrm>
          <a:prstGeom prst="roundRect">
            <a:avLst>
              <a:gd name="adj" fmla="val 6050"/>
            </a:avLst>
          </a:prstGeom>
          <a:solidFill>
            <a:srgbClr val="FCF8F9"/>
          </a:solidFill>
          <a:ln w="41275">
            <a:solidFill>
              <a:schemeClr val="bg1"/>
            </a:solidFill>
          </a:ln>
          <a:effectLst>
            <a:outerShdw blurRad="635000" dist="88900" dir="10200000" algn="tr" rotWithShape="0">
              <a:srgbClr val="E43B82">
                <a:alpha val="24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274320" tIns="274320" numCol="2" rtlCol="0" anchor="t" anchorCtr="0"/>
          <a:lstStyle/>
          <a:p>
            <a:pPr marL="342900" indent="-342900">
              <a:lnSpc>
                <a:spcPct val="80000"/>
              </a:lnSpc>
              <a:buFont typeface="Arial" panose="020B0604020202020204" pitchFamily="34" charset="0"/>
              <a:buChar char="•"/>
            </a:pPr>
            <a:endParaRPr lang="en-GB" sz="2400">
              <a:solidFill>
                <a:schemeClr val="tx1"/>
              </a:solidFill>
            </a:endParaRPr>
          </a:p>
        </p:txBody>
      </p:sp>
      <p:sp>
        <p:nvSpPr>
          <p:cNvPr id="6" name="Rectangle: Rounded Corners 5">
            <a:extLst>
              <a:ext uri="{FF2B5EF4-FFF2-40B4-BE49-F238E27FC236}">
                <a16:creationId xmlns:a16="http://schemas.microsoft.com/office/drawing/2014/main" id="{478CA3E2-2D98-45AE-AB57-0F89BBD2DEDA}"/>
              </a:ext>
            </a:extLst>
          </p:cNvPr>
          <p:cNvSpPr/>
          <p:nvPr/>
        </p:nvSpPr>
        <p:spPr>
          <a:xfrm>
            <a:off x="1502230" y="2939142"/>
            <a:ext cx="4408714" cy="3483428"/>
          </a:xfrm>
          <a:prstGeom prst="roundRect">
            <a:avLst>
              <a:gd name="adj" fmla="val 6050"/>
            </a:avLst>
          </a:prstGeom>
          <a:solidFill>
            <a:srgbClr val="FCF8F9"/>
          </a:solidFill>
          <a:ln w="41275">
            <a:solidFill>
              <a:schemeClr val="bg1"/>
            </a:solidFill>
          </a:ln>
          <a:effectLst>
            <a:outerShdw blurRad="635000" dist="88900" dir="10200000" algn="tr" rotWithShape="0">
              <a:srgbClr val="E43B82">
                <a:alpha val="24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274320" tIns="274320" numCol="2" rtlCol="0" anchor="t" anchorCtr="0"/>
          <a:lstStyle/>
          <a:p>
            <a:pPr marL="342900" indent="-342900">
              <a:lnSpc>
                <a:spcPct val="80000"/>
              </a:lnSpc>
              <a:buFont typeface="Arial" panose="020B0604020202020204" pitchFamily="34" charset="0"/>
              <a:buChar char="•"/>
            </a:pPr>
            <a:endParaRPr lang="en-GB" sz="2400">
              <a:solidFill>
                <a:schemeClr val="tx1"/>
              </a:solidFill>
            </a:endParaRPr>
          </a:p>
        </p:txBody>
      </p:sp>
      <p:sp>
        <p:nvSpPr>
          <p:cNvPr id="7" name="Rectangle: Rounded Corners 6">
            <a:extLst>
              <a:ext uri="{FF2B5EF4-FFF2-40B4-BE49-F238E27FC236}">
                <a16:creationId xmlns:a16="http://schemas.microsoft.com/office/drawing/2014/main" id="{75035DDF-B468-41B6-9C65-A756B01FE709}"/>
              </a:ext>
            </a:extLst>
          </p:cNvPr>
          <p:cNvSpPr/>
          <p:nvPr/>
        </p:nvSpPr>
        <p:spPr>
          <a:xfrm>
            <a:off x="2562226" y="5540830"/>
            <a:ext cx="2288722" cy="506184"/>
          </a:xfrm>
          <a:prstGeom prst="roundRect">
            <a:avLst>
              <a:gd name="adj" fmla="val 50000"/>
            </a:avLst>
          </a:prstGeom>
          <a:solidFill>
            <a:srgbClr val="E43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Benign </a:t>
            </a:r>
            <a:endParaRPr lang="en-GB" dirty="0"/>
          </a:p>
        </p:txBody>
      </p:sp>
      <p:sp>
        <p:nvSpPr>
          <p:cNvPr id="9" name="Rectangle: Rounded Corners 8">
            <a:extLst>
              <a:ext uri="{FF2B5EF4-FFF2-40B4-BE49-F238E27FC236}">
                <a16:creationId xmlns:a16="http://schemas.microsoft.com/office/drawing/2014/main" id="{6F4A272E-DE6E-4594-956C-88110AFA9196}"/>
              </a:ext>
            </a:extLst>
          </p:cNvPr>
          <p:cNvSpPr/>
          <p:nvPr/>
        </p:nvSpPr>
        <p:spPr>
          <a:xfrm>
            <a:off x="7219951" y="5540830"/>
            <a:ext cx="2288722" cy="506184"/>
          </a:xfrm>
          <a:prstGeom prst="roundRect">
            <a:avLst>
              <a:gd name="adj" fmla="val 50000"/>
            </a:avLst>
          </a:prstGeom>
          <a:solidFill>
            <a:srgbClr val="E43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Malignant </a:t>
            </a:r>
            <a:endParaRPr lang="en-GB" dirty="0"/>
          </a:p>
        </p:txBody>
      </p:sp>
      <p:sp>
        <p:nvSpPr>
          <p:cNvPr id="10" name="Oval 9">
            <a:extLst>
              <a:ext uri="{FF2B5EF4-FFF2-40B4-BE49-F238E27FC236}">
                <a16:creationId xmlns:a16="http://schemas.microsoft.com/office/drawing/2014/main" id="{BA40EE1C-AC6A-45A1-A229-37EB2605EEF8}"/>
              </a:ext>
            </a:extLst>
          </p:cNvPr>
          <p:cNvSpPr/>
          <p:nvPr/>
        </p:nvSpPr>
        <p:spPr>
          <a:xfrm>
            <a:off x="2178506" y="5410202"/>
            <a:ext cx="767440" cy="767440"/>
          </a:xfrm>
          <a:prstGeom prst="ellipse">
            <a:avLst/>
          </a:prstGeom>
          <a:solidFill>
            <a:srgbClr val="92D050"/>
          </a:solidFill>
          <a:ln w="22225">
            <a:solidFill>
              <a:srgbClr val="FCF8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E9978E79-9877-492C-9738-8CC4C7D98193}"/>
              </a:ext>
            </a:extLst>
          </p:cNvPr>
          <p:cNvSpPr/>
          <p:nvPr/>
        </p:nvSpPr>
        <p:spPr>
          <a:xfrm>
            <a:off x="6849838" y="5410202"/>
            <a:ext cx="767440" cy="767440"/>
          </a:xfrm>
          <a:prstGeom prst="ellipse">
            <a:avLst/>
          </a:prstGeom>
          <a:solidFill>
            <a:srgbClr val="C00000"/>
          </a:solidFill>
          <a:ln w="22225">
            <a:solidFill>
              <a:srgbClr val="FCF8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F7572BF4-CFAC-41F8-B6F9-9A5EE01F4754}"/>
              </a:ext>
            </a:extLst>
          </p:cNvPr>
          <p:cNvSpPr/>
          <p:nvPr/>
        </p:nvSpPr>
        <p:spPr>
          <a:xfrm>
            <a:off x="2383588" y="5655111"/>
            <a:ext cx="357276" cy="277622"/>
          </a:xfrm>
          <a:custGeom>
            <a:avLst/>
            <a:gdLst>
              <a:gd name="connsiteX0" fmla="*/ 0 w 2905125"/>
              <a:gd name="connsiteY0" fmla="*/ 1200150 h 2047875"/>
              <a:gd name="connsiteX1" fmla="*/ 466725 w 2905125"/>
              <a:gd name="connsiteY1" fmla="*/ 771525 h 2047875"/>
              <a:gd name="connsiteX2" fmla="*/ 1057275 w 2905125"/>
              <a:gd name="connsiteY2" fmla="*/ 1390650 h 2047875"/>
              <a:gd name="connsiteX3" fmla="*/ 1981200 w 2905125"/>
              <a:gd name="connsiteY3" fmla="*/ 0 h 2047875"/>
              <a:gd name="connsiteX4" fmla="*/ 2905125 w 2905125"/>
              <a:gd name="connsiteY4" fmla="*/ 466725 h 2047875"/>
              <a:gd name="connsiteX5" fmla="*/ 1190625 w 2905125"/>
              <a:gd name="connsiteY5" fmla="*/ 2047875 h 2047875"/>
              <a:gd name="connsiteX6" fmla="*/ 0 w 2905125"/>
              <a:gd name="connsiteY6" fmla="*/ 1200150 h 2047875"/>
              <a:gd name="connsiteX0" fmla="*/ 0 w 2905125"/>
              <a:gd name="connsiteY0" fmla="*/ 1200150 h 2047875"/>
              <a:gd name="connsiteX1" fmla="*/ 466725 w 2905125"/>
              <a:gd name="connsiteY1" fmla="*/ 771525 h 2047875"/>
              <a:gd name="connsiteX2" fmla="*/ 1171575 w 2905125"/>
              <a:gd name="connsiteY2" fmla="*/ 1390650 h 2047875"/>
              <a:gd name="connsiteX3" fmla="*/ 1981200 w 2905125"/>
              <a:gd name="connsiteY3" fmla="*/ 0 h 2047875"/>
              <a:gd name="connsiteX4" fmla="*/ 2905125 w 2905125"/>
              <a:gd name="connsiteY4" fmla="*/ 466725 h 2047875"/>
              <a:gd name="connsiteX5" fmla="*/ 1190625 w 2905125"/>
              <a:gd name="connsiteY5" fmla="*/ 2047875 h 2047875"/>
              <a:gd name="connsiteX6" fmla="*/ 0 w 2905125"/>
              <a:gd name="connsiteY6" fmla="*/ 1200150 h 2047875"/>
              <a:gd name="connsiteX0" fmla="*/ 0 w 2905125"/>
              <a:gd name="connsiteY0" fmla="*/ 1409700 h 2257425"/>
              <a:gd name="connsiteX1" fmla="*/ 466725 w 2905125"/>
              <a:gd name="connsiteY1" fmla="*/ 981075 h 2257425"/>
              <a:gd name="connsiteX2" fmla="*/ 1171575 w 2905125"/>
              <a:gd name="connsiteY2" fmla="*/ 1600200 h 2257425"/>
              <a:gd name="connsiteX3" fmla="*/ 2314575 w 2905125"/>
              <a:gd name="connsiteY3" fmla="*/ 0 h 2257425"/>
              <a:gd name="connsiteX4" fmla="*/ 2905125 w 2905125"/>
              <a:gd name="connsiteY4" fmla="*/ 676275 h 2257425"/>
              <a:gd name="connsiteX5" fmla="*/ 1190625 w 2905125"/>
              <a:gd name="connsiteY5" fmla="*/ 2257425 h 2257425"/>
              <a:gd name="connsiteX6" fmla="*/ 0 w 2905125"/>
              <a:gd name="connsiteY6" fmla="*/ 1409700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5125" h="2257425">
                <a:moveTo>
                  <a:pt x="0" y="1409700"/>
                </a:moveTo>
                <a:lnTo>
                  <a:pt x="466725" y="981075"/>
                </a:lnTo>
                <a:lnTo>
                  <a:pt x="1171575" y="1600200"/>
                </a:lnTo>
                <a:lnTo>
                  <a:pt x="2314575" y="0"/>
                </a:lnTo>
                <a:lnTo>
                  <a:pt x="2905125" y="676275"/>
                </a:lnTo>
                <a:lnTo>
                  <a:pt x="1190625" y="2257425"/>
                </a:lnTo>
                <a:lnTo>
                  <a:pt x="0" y="14097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Cross 15">
            <a:extLst>
              <a:ext uri="{FF2B5EF4-FFF2-40B4-BE49-F238E27FC236}">
                <a16:creationId xmlns:a16="http://schemas.microsoft.com/office/drawing/2014/main" id="{1EDA3681-FFA6-461A-A359-7110601A6DB5}"/>
              </a:ext>
            </a:extLst>
          </p:cNvPr>
          <p:cNvSpPr/>
          <p:nvPr/>
        </p:nvSpPr>
        <p:spPr>
          <a:xfrm rot="2625618">
            <a:off x="7049180" y="5619747"/>
            <a:ext cx="368755" cy="368755"/>
          </a:xfrm>
          <a:prstGeom prst="plus">
            <a:avLst>
              <a:gd name="adj" fmla="val 4179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099095A6-CA00-4F88-93F1-1115BE33703D}"/>
              </a:ext>
            </a:extLst>
          </p:cNvPr>
          <p:cNvSpPr txBox="1"/>
          <p:nvPr/>
        </p:nvSpPr>
        <p:spPr>
          <a:xfrm>
            <a:off x="1883229" y="3465610"/>
            <a:ext cx="3586295" cy="1754326"/>
          </a:xfrm>
          <a:prstGeom prst="rect">
            <a:avLst/>
          </a:prstGeom>
          <a:noFill/>
        </p:spPr>
        <p:txBody>
          <a:bodyPr wrap="square">
            <a:spAutoFit/>
          </a:bodyPr>
          <a:lstStyle/>
          <a:p>
            <a:r>
              <a:rPr lang="en-US" dirty="0"/>
              <a:t>Concave points worst: </a:t>
            </a:r>
            <a:r>
              <a:rPr lang="en-GB" sz="1800" b="1" i="0" u="none" strike="noStrike" dirty="0">
                <a:solidFill>
                  <a:srgbClr val="E43B82"/>
                </a:solidFill>
                <a:effectLst/>
                <a:latin typeface="Calibri" panose="020F0502020204030204" pitchFamily="34" charset="0"/>
              </a:rPr>
              <a:t>0.182</a:t>
            </a:r>
            <a:r>
              <a:rPr lang="en-GB" dirty="0"/>
              <a:t> </a:t>
            </a:r>
            <a:endParaRPr lang="en-US" b="1" dirty="0">
              <a:solidFill>
                <a:srgbClr val="E43B82"/>
              </a:solidFill>
              <a:latin typeface="Calibri" panose="020F0502020204030204" pitchFamily="34" charset="0"/>
            </a:endParaRPr>
          </a:p>
          <a:p>
            <a:r>
              <a:rPr lang="en-US" dirty="0"/>
              <a:t>Areas worst: </a:t>
            </a:r>
            <a:r>
              <a:rPr lang="en-GB" b="1" dirty="0">
                <a:solidFill>
                  <a:srgbClr val="E43B82"/>
                </a:solidFill>
                <a:latin typeface="Calibri" panose="020F0502020204030204" pitchFamily="34" charset="0"/>
              </a:rPr>
              <a:t>1422.286 </a:t>
            </a:r>
            <a:endParaRPr lang="en-US" b="1" dirty="0">
              <a:solidFill>
                <a:srgbClr val="E43B82"/>
              </a:solidFill>
              <a:latin typeface="Calibri" panose="020F0502020204030204" pitchFamily="34" charset="0"/>
            </a:endParaRPr>
          </a:p>
          <a:p>
            <a:r>
              <a:rPr lang="en-US" dirty="0"/>
              <a:t>Smoothness mean: </a:t>
            </a:r>
            <a:r>
              <a:rPr lang="en-US" b="1" dirty="0">
                <a:solidFill>
                  <a:srgbClr val="E43B82"/>
                </a:solidFill>
                <a:latin typeface="Calibri" panose="020F0502020204030204" pitchFamily="34" charset="0"/>
              </a:rPr>
              <a:t>0.103</a:t>
            </a:r>
          </a:p>
          <a:p>
            <a:r>
              <a:rPr lang="en-US" dirty="0"/>
              <a:t>Texture mean: </a:t>
            </a:r>
            <a:r>
              <a:rPr lang="en-US" b="1" dirty="0">
                <a:solidFill>
                  <a:srgbClr val="E43B82"/>
                </a:solidFill>
                <a:latin typeface="Calibri" panose="020F0502020204030204" pitchFamily="34" charset="0"/>
              </a:rPr>
              <a:t>21.605</a:t>
            </a:r>
          </a:p>
          <a:p>
            <a:r>
              <a:rPr lang="en-US" dirty="0"/>
              <a:t>Radius standard error: </a:t>
            </a:r>
            <a:r>
              <a:rPr lang="en-US" b="1" dirty="0">
                <a:solidFill>
                  <a:srgbClr val="E43B82"/>
                </a:solidFill>
                <a:latin typeface="Calibri" panose="020F0502020204030204" pitchFamily="34" charset="0"/>
              </a:rPr>
              <a:t>0.609</a:t>
            </a:r>
          </a:p>
          <a:p>
            <a:r>
              <a:rPr lang="en-US" dirty="0"/>
              <a:t>Symmetry standard error: </a:t>
            </a:r>
            <a:r>
              <a:rPr lang="en-US" b="1" dirty="0">
                <a:solidFill>
                  <a:srgbClr val="E43B82"/>
                </a:solidFill>
                <a:latin typeface="Calibri" panose="020F0502020204030204" pitchFamily="34" charset="0"/>
              </a:rPr>
              <a:t>0.02</a:t>
            </a:r>
          </a:p>
        </p:txBody>
      </p:sp>
      <p:sp>
        <p:nvSpPr>
          <p:cNvPr id="8" name="TextBox 7">
            <a:extLst>
              <a:ext uri="{FF2B5EF4-FFF2-40B4-BE49-F238E27FC236}">
                <a16:creationId xmlns:a16="http://schemas.microsoft.com/office/drawing/2014/main" id="{2103DC22-74E6-4195-9B11-8A95E4F7453B}"/>
              </a:ext>
            </a:extLst>
          </p:cNvPr>
          <p:cNvSpPr txBox="1"/>
          <p:nvPr/>
        </p:nvSpPr>
        <p:spPr>
          <a:xfrm>
            <a:off x="5469525" y="863489"/>
            <a:ext cx="6017625" cy="1569660"/>
          </a:xfrm>
          <a:prstGeom prst="rect">
            <a:avLst/>
          </a:prstGeom>
          <a:noFill/>
        </p:spPr>
        <p:txBody>
          <a:bodyPr wrap="square" rtlCol="0">
            <a:spAutoFit/>
          </a:bodyPr>
          <a:lstStyle/>
          <a:p>
            <a:r>
              <a:rPr lang="en-GB" sz="4800" b="1" i="0" dirty="0">
                <a:solidFill>
                  <a:schemeClr val="bg1"/>
                </a:solidFill>
                <a:effectLst/>
                <a:latin typeface="__Inter_36bd41"/>
              </a:rPr>
              <a:t>Nuclear Features of Malignancy</a:t>
            </a:r>
            <a:endParaRPr lang="en-GB" sz="4800" b="1" dirty="0">
              <a:solidFill>
                <a:schemeClr val="bg1"/>
              </a:solidFill>
            </a:endParaRPr>
          </a:p>
        </p:txBody>
      </p:sp>
      <p:sp>
        <p:nvSpPr>
          <p:cNvPr id="21" name="TextBox 20">
            <a:extLst>
              <a:ext uri="{FF2B5EF4-FFF2-40B4-BE49-F238E27FC236}">
                <a16:creationId xmlns:a16="http://schemas.microsoft.com/office/drawing/2014/main" id="{E4569AAB-773F-4F2F-A46F-5157748666B2}"/>
              </a:ext>
            </a:extLst>
          </p:cNvPr>
          <p:cNvSpPr txBox="1"/>
          <p:nvPr/>
        </p:nvSpPr>
        <p:spPr>
          <a:xfrm>
            <a:off x="3048001" y="6398351"/>
            <a:ext cx="6096000" cy="369332"/>
          </a:xfrm>
          <a:prstGeom prst="rect">
            <a:avLst/>
          </a:prstGeom>
          <a:noFill/>
        </p:spPr>
        <p:txBody>
          <a:bodyPr wrap="square">
            <a:spAutoFit/>
          </a:bodyPr>
          <a:lstStyle/>
          <a:p>
            <a:pPr algn="ctr"/>
            <a:r>
              <a:rPr lang="en-GB" dirty="0">
                <a:solidFill>
                  <a:schemeClr val="tx1">
                    <a:lumMod val="50000"/>
                    <a:lumOff val="50000"/>
                  </a:schemeClr>
                </a:solidFill>
              </a:rPr>
              <a:t>Unit of measure is micrometres (µm)</a:t>
            </a:r>
          </a:p>
        </p:txBody>
      </p:sp>
      <p:sp>
        <p:nvSpPr>
          <p:cNvPr id="19" name="TextBox 18">
            <a:extLst>
              <a:ext uri="{FF2B5EF4-FFF2-40B4-BE49-F238E27FC236}">
                <a16:creationId xmlns:a16="http://schemas.microsoft.com/office/drawing/2014/main" id="{EEF9C353-A6CB-4DF9-B662-002AD352FC4C}"/>
              </a:ext>
            </a:extLst>
          </p:cNvPr>
          <p:cNvSpPr txBox="1"/>
          <p:nvPr/>
        </p:nvSpPr>
        <p:spPr>
          <a:xfrm>
            <a:off x="6747424" y="3465610"/>
            <a:ext cx="3586295" cy="1754326"/>
          </a:xfrm>
          <a:prstGeom prst="rect">
            <a:avLst/>
          </a:prstGeom>
          <a:noFill/>
        </p:spPr>
        <p:txBody>
          <a:bodyPr wrap="square">
            <a:spAutoFit/>
          </a:bodyPr>
          <a:lstStyle/>
          <a:p>
            <a:r>
              <a:rPr lang="en-US" dirty="0"/>
              <a:t>Concave points worst: </a:t>
            </a:r>
            <a:r>
              <a:rPr lang="en-GB" sz="1800" b="1" i="0" u="none" strike="noStrike" dirty="0">
                <a:solidFill>
                  <a:srgbClr val="E43B82"/>
                </a:solidFill>
                <a:effectLst/>
                <a:latin typeface="Calibri" panose="020F0502020204030204" pitchFamily="34" charset="0"/>
              </a:rPr>
              <a:t>0.074</a:t>
            </a:r>
            <a:r>
              <a:rPr lang="en-GB" dirty="0"/>
              <a:t> </a:t>
            </a:r>
            <a:endParaRPr lang="en-US" b="1" dirty="0">
              <a:solidFill>
                <a:srgbClr val="E43B82"/>
              </a:solidFill>
              <a:latin typeface="Calibri" panose="020F0502020204030204" pitchFamily="34" charset="0"/>
            </a:endParaRPr>
          </a:p>
          <a:p>
            <a:r>
              <a:rPr lang="en-US" dirty="0"/>
              <a:t>Areas worst: </a:t>
            </a:r>
            <a:r>
              <a:rPr lang="en-GB" b="1" dirty="0">
                <a:solidFill>
                  <a:srgbClr val="E43B82"/>
                </a:solidFill>
                <a:latin typeface="Calibri" panose="020F0502020204030204" pitchFamily="34" charset="0"/>
              </a:rPr>
              <a:t>558.899</a:t>
            </a:r>
          </a:p>
          <a:p>
            <a:r>
              <a:rPr lang="en-US" dirty="0"/>
              <a:t>Smoothness mean: </a:t>
            </a:r>
            <a:r>
              <a:rPr lang="en-US" b="1" dirty="0">
                <a:solidFill>
                  <a:srgbClr val="E43B82"/>
                </a:solidFill>
                <a:latin typeface="Calibri" panose="020F0502020204030204" pitchFamily="34" charset="0"/>
              </a:rPr>
              <a:t>0.092</a:t>
            </a:r>
          </a:p>
          <a:p>
            <a:r>
              <a:rPr lang="en-US" dirty="0"/>
              <a:t>Texture mean: </a:t>
            </a:r>
            <a:r>
              <a:rPr lang="en-US" b="1" dirty="0">
                <a:solidFill>
                  <a:srgbClr val="E43B82"/>
                </a:solidFill>
                <a:latin typeface="Calibri" panose="020F0502020204030204" pitchFamily="34" charset="0"/>
              </a:rPr>
              <a:t>17.915</a:t>
            </a:r>
          </a:p>
          <a:p>
            <a:r>
              <a:rPr lang="en-US" dirty="0"/>
              <a:t>Radius standard error: </a:t>
            </a:r>
            <a:r>
              <a:rPr lang="en-US" b="1" dirty="0">
                <a:solidFill>
                  <a:srgbClr val="E43B82"/>
                </a:solidFill>
                <a:latin typeface="Calibri" panose="020F0502020204030204" pitchFamily="34" charset="0"/>
              </a:rPr>
              <a:t>0.284</a:t>
            </a:r>
          </a:p>
          <a:p>
            <a:r>
              <a:rPr lang="en-US" dirty="0"/>
              <a:t>Symmetry standard error: </a:t>
            </a:r>
            <a:r>
              <a:rPr lang="en-US" b="1" dirty="0">
                <a:solidFill>
                  <a:srgbClr val="E43B82"/>
                </a:solidFill>
                <a:latin typeface="Calibri" panose="020F0502020204030204" pitchFamily="34" charset="0"/>
              </a:rPr>
              <a:t>0.021</a:t>
            </a:r>
          </a:p>
        </p:txBody>
      </p:sp>
    </p:spTree>
    <p:extLst>
      <p:ext uri="{BB962C8B-B14F-4D97-AF65-F5344CB8AC3E}">
        <p14:creationId xmlns:p14="http://schemas.microsoft.com/office/powerpoint/2010/main" val="3905990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256" repeatCount="indefinite" autoRev="1" fill="hold" nodeType="withEffect">
                                  <p:stCondLst>
                                    <p:cond delay="0"/>
                                  </p:stCondLst>
                                  <p:childTnLst>
                                    <p:animRot by="-5400000">
                                      <p:cBhvr>
                                        <p:cTn id="6" dur="20000" fill="hold"/>
                                        <p:tgtEl>
                                          <p:spTgt spid="17"/>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7" name="3D Model 16" descr="Animal cell">
                <a:extLst>
                  <a:ext uri="{FF2B5EF4-FFF2-40B4-BE49-F238E27FC236}">
                    <a16:creationId xmlns:a16="http://schemas.microsoft.com/office/drawing/2014/main" id="{2C0929EB-4ADD-4A45-B5FE-F9F3CC00C61A}"/>
                  </a:ext>
                </a:extLst>
              </p:cNvPr>
              <p:cNvGraphicFramePr>
                <a:graphicFrameLocks/>
              </p:cNvGraphicFramePr>
              <p:nvPr>
                <p:extLst>
                  <p:ext uri="{D42A27DB-BD31-4B8C-83A1-F6EECF244321}">
                    <p14:modId xmlns:p14="http://schemas.microsoft.com/office/powerpoint/2010/main" val="968809549"/>
                  </p:ext>
                </p:extLst>
              </p:nvPr>
            </p:nvGraphicFramePr>
            <p:xfrm>
              <a:off x="-5522242" y="1748626"/>
              <a:ext cx="3137416" cy="2932230"/>
            </p:xfrm>
            <a:graphic>
              <a:graphicData uri="http://schemas.microsoft.com/office/drawing/2017/model3d">
                <am3d:model3d r:embed="rId3">
                  <am3d:spPr>
                    <a:xfrm>
                      <a:off x="0" y="0"/>
                      <a:ext cx="3137416" cy="2932230"/>
                    </a:xfrm>
                    <a:prstGeom prst="rect">
                      <a:avLst/>
                    </a:prstGeom>
                  </am3d:spPr>
                  <am3d:camera>
                    <am3d:pos x="-265907" y="447940" z="71744881"/>
                    <am3d:up dx="0" dy="36000000" dz="0"/>
                    <am3d:lookAt x="-265907" y="447940" z="0"/>
                    <am3d:perspective fov="912298"/>
                  </am3d:camera>
                  <am3d:trans>
                    <am3d:meterPerModelUnit n="5756435" d="1000000"/>
                    <am3d:preTrans dx="-179706" dy="-14739283" dz="-126928"/>
                    <am3d:scale>
                      <am3d:sx n="1000000" d="1000000"/>
                      <am3d:sy n="1000000" d="1000000"/>
                      <am3d:sz n="1000000" d="1000000"/>
                    </am3d:scale>
                    <am3d:rot ax="1200000" ay="2700000"/>
                    <am3d:postTrans dx="-265906" dy="447940" dz="0"/>
                  </am3d:trans>
                  <am3d:raster rName="Office3DRenderer" rVer="16.0.8326">
                    <am3d:blip r:embed="rId4"/>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descr="Animal cell">
                <a:extLst>
                  <a:ext uri="{FF2B5EF4-FFF2-40B4-BE49-F238E27FC236}">
                    <a16:creationId xmlns:a16="http://schemas.microsoft.com/office/drawing/2014/main" id="{2C0929EB-4ADD-4A45-B5FE-F9F3CC00C61A}"/>
                  </a:ext>
                </a:extLst>
              </p:cNvPr>
              <p:cNvPicPr>
                <a:picLocks noGrp="1" noRot="1" noChangeAspect="1" noMove="1" noResize="1" noEditPoints="1" noAdjustHandles="1" noChangeArrowheads="1" noChangeShapeType="1" noCrop="1"/>
              </p:cNvPicPr>
              <p:nvPr/>
            </p:nvPicPr>
            <p:blipFill>
              <a:blip r:embed="rId4"/>
              <a:stretch>
                <a:fillRect/>
              </a:stretch>
            </p:blipFill>
            <p:spPr>
              <a:xfrm>
                <a:off x="-5522242" y="1748626"/>
                <a:ext cx="3137416" cy="2932230"/>
              </a:xfrm>
              <a:prstGeom prst="rect">
                <a:avLst/>
              </a:prstGeom>
            </p:spPr>
          </p:pic>
        </mc:Fallback>
      </mc:AlternateContent>
      <p:sp>
        <p:nvSpPr>
          <p:cNvPr id="3" name="Circle: Hollow 2">
            <a:extLst>
              <a:ext uri="{FF2B5EF4-FFF2-40B4-BE49-F238E27FC236}">
                <a16:creationId xmlns:a16="http://schemas.microsoft.com/office/drawing/2014/main" id="{7ACD4EF8-1320-4C32-B78A-E4958533891A}"/>
              </a:ext>
            </a:extLst>
          </p:cNvPr>
          <p:cNvSpPr/>
          <p:nvPr/>
        </p:nvSpPr>
        <p:spPr>
          <a:xfrm>
            <a:off x="-9386959" y="-517102"/>
            <a:ext cx="4789714" cy="4789714"/>
          </a:xfrm>
          <a:prstGeom prst="donut">
            <a:avLst>
              <a:gd name="adj" fmla="val 24921"/>
            </a:avLst>
          </a:prstGeom>
          <a:solidFill>
            <a:srgbClr val="E43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 name="Rectangle: Rounded Corners 4">
            <a:extLst>
              <a:ext uri="{FF2B5EF4-FFF2-40B4-BE49-F238E27FC236}">
                <a16:creationId xmlns:a16="http://schemas.microsoft.com/office/drawing/2014/main" id="{68B96EE9-D653-4010-8E0F-10C53DED50BA}"/>
              </a:ext>
            </a:extLst>
          </p:cNvPr>
          <p:cNvSpPr/>
          <p:nvPr/>
        </p:nvSpPr>
        <p:spPr>
          <a:xfrm>
            <a:off x="6461763" y="2153964"/>
            <a:ext cx="5244193" cy="4237295"/>
          </a:xfrm>
          <a:prstGeom prst="roundRect">
            <a:avLst>
              <a:gd name="adj" fmla="val 7848"/>
            </a:avLst>
          </a:prstGeom>
          <a:solidFill>
            <a:srgbClr val="FCF8F9"/>
          </a:solidFill>
          <a:ln w="41275">
            <a:solidFill>
              <a:schemeClr val="bg1"/>
            </a:solidFill>
          </a:ln>
          <a:effectLst>
            <a:outerShdw blurRad="635000" dist="88900" dir="10200000" algn="tr" rotWithShape="0">
              <a:srgbClr val="E43B82">
                <a:alpha val="24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274320" tIns="274320" numCol="1" rtlCol="0" anchor="t" anchorCtr="0"/>
          <a:lstStyle/>
          <a:p>
            <a:pPr marL="342900" indent="-342900">
              <a:spcAft>
                <a:spcPts val="1200"/>
              </a:spcAft>
              <a:buFont typeface="Arial" panose="020B0604020202020204" pitchFamily="34" charset="0"/>
              <a:buChar char="•"/>
            </a:pPr>
            <a:r>
              <a:rPr lang="en-US" sz="2400" dirty="0">
                <a:solidFill>
                  <a:schemeClr val="tx1"/>
                </a:solidFill>
              </a:rPr>
              <a:t>Implementation of Predictive Models in Clinical Settings</a:t>
            </a:r>
          </a:p>
          <a:p>
            <a:pPr marL="342900" indent="-342900">
              <a:spcAft>
                <a:spcPts val="1200"/>
              </a:spcAft>
              <a:buFont typeface="Arial" panose="020B0604020202020204" pitchFamily="34" charset="0"/>
              <a:buChar char="•"/>
            </a:pPr>
            <a:r>
              <a:rPr lang="en-US" sz="2400" dirty="0">
                <a:solidFill>
                  <a:schemeClr val="tx1"/>
                </a:solidFill>
              </a:rPr>
              <a:t>Feature Importance in Diagnostics</a:t>
            </a:r>
          </a:p>
          <a:p>
            <a:pPr marL="342900" indent="-342900">
              <a:spcAft>
                <a:spcPts val="1200"/>
              </a:spcAft>
              <a:buFont typeface="Arial" panose="020B0604020202020204" pitchFamily="34" charset="0"/>
              <a:buChar char="•"/>
            </a:pPr>
            <a:r>
              <a:rPr lang="en-US" sz="2400" dirty="0">
                <a:solidFill>
                  <a:schemeClr val="tx1"/>
                </a:solidFill>
              </a:rPr>
              <a:t>Automation and Workflow Integration</a:t>
            </a:r>
          </a:p>
          <a:p>
            <a:pPr marL="342900" indent="-342900">
              <a:spcAft>
                <a:spcPts val="1200"/>
              </a:spcAft>
              <a:buFont typeface="Arial" panose="020B0604020202020204" pitchFamily="34" charset="0"/>
              <a:buChar char="•"/>
            </a:pPr>
            <a:r>
              <a:rPr lang="en-US" sz="2400" dirty="0">
                <a:solidFill>
                  <a:schemeClr val="tx1"/>
                </a:solidFill>
              </a:rPr>
              <a:t>Training and Education</a:t>
            </a:r>
          </a:p>
          <a:p>
            <a:pPr marL="342900" indent="-342900">
              <a:spcAft>
                <a:spcPts val="1200"/>
              </a:spcAft>
              <a:buFont typeface="Arial" panose="020B0604020202020204" pitchFamily="34" charset="0"/>
              <a:buChar char="•"/>
            </a:pPr>
            <a:r>
              <a:rPr lang="en-US" sz="2400" dirty="0">
                <a:solidFill>
                  <a:schemeClr val="tx1"/>
                </a:solidFill>
              </a:rPr>
              <a:t>Further Research </a:t>
            </a:r>
            <a:r>
              <a:rPr lang="en-US" sz="2400">
                <a:solidFill>
                  <a:schemeClr val="tx1"/>
                </a:solidFill>
              </a:rPr>
              <a:t>and Development</a:t>
            </a:r>
            <a:endParaRPr lang="en-US" sz="2400" dirty="0">
              <a:solidFill>
                <a:schemeClr val="tx1"/>
              </a:solidFill>
            </a:endParaRPr>
          </a:p>
        </p:txBody>
      </p:sp>
      <p:sp>
        <p:nvSpPr>
          <p:cNvPr id="9" name="Rectangle: Rounded Corners 8">
            <a:extLst>
              <a:ext uri="{FF2B5EF4-FFF2-40B4-BE49-F238E27FC236}">
                <a16:creationId xmlns:a16="http://schemas.microsoft.com/office/drawing/2014/main" id="{6F4A272E-DE6E-4594-956C-88110AFA9196}"/>
              </a:ext>
            </a:extLst>
          </p:cNvPr>
          <p:cNvSpPr/>
          <p:nvPr/>
        </p:nvSpPr>
        <p:spPr>
          <a:xfrm>
            <a:off x="14992351" y="7998280"/>
            <a:ext cx="2288722" cy="506184"/>
          </a:xfrm>
          <a:prstGeom prst="roundRect">
            <a:avLst>
              <a:gd name="adj" fmla="val 50000"/>
            </a:avLst>
          </a:prstGeom>
          <a:solidFill>
            <a:srgbClr val="E43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Malignant </a:t>
            </a:r>
            <a:endParaRPr lang="en-GB" dirty="0"/>
          </a:p>
        </p:txBody>
      </p:sp>
      <p:sp>
        <p:nvSpPr>
          <p:cNvPr id="11" name="Oval 10">
            <a:extLst>
              <a:ext uri="{FF2B5EF4-FFF2-40B4-BE49-F238E27FC236}">
                <a16:creationId xmlns:a16="http://schemas.microsoft.com/office/drawing/2014/main" id="{E9978E79-9877-492C-9738-8CC4C7D98193}"/>
              </a:ext>
            </a:extLst>
          </p:cNvPr>
          <p:cNvSpPr/>
          <p:nvPr/>
        </p:nvSpPr>
        <p:spPr>
          <a:xfrm>
            <a:off x="14622238" y="7867652"/>
            <a:ext cx="767440" cy="767440"/>
          </a:xfrm>
          <a:prstGeom prst="ellipse">
            <a:avLst/>
          </a:prstGeom>
          <a:solidFill>
            <a:srgbClr val="C00000"/>
          </a:solidFill>
          <a:ln w="22225">
            <a:solidFill>
              <a:srgbClr val="FCF8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Cross 15">
            <a:extLst>
              <a:ext uri="{FF2B5EF4-FFF2-40B4-BE49-F238E27FC236}">
                <a16:creationId xmlns:a16="http://schemas.microsoft.com/office/drawing/2014/main" id="{1EDA3681-FFA6-461A-A359-7110601A6DB5}"/>
              </a:ext>
            </a:extLst>
          </p:cNvPr>
          <p:cNvSpPr/>
          <p:nvPr/>
        </p:nvSpPr>
        <p:spPr>
          <a:xfrm rot="2625618">
            <a:off x="14821580" y="8077197"/>
            <a:ext cx="368755" cy="368755"/>
          </a:xfrm>
          <a:prstGeom prst="plus">
            <a:avLst>
              <a:gd name="adj" fmla="val 4179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2103DC22-74E6-4195-9B11-8A95E4F7453B}"/>
              </a:ext>
            </a:extLst>
          </p:cNvPr>
          <p:cNvSpPr txBox="1"/>
          <p:nvPr/>
        </p:nvSpPr>
        <p:spPr>
          <a:xfrm>
            <a:off x="6461763" y="569392"/>
            <a:ext cx="5244193" cy="1323439"/>
          </a:xfrm>
          <a:prstGeom prst="rect">
            <a:avLst/>
          </a:prstGeom>
          <a:noFill/>
        </p:spPr>
        <p:txBody>
          <a:bodyPr wrap="square" rtlCol="0">
            <a:spAutoFit/>
          </a:bodyPr>
          <a:lstStyle/>
          <a:p>
            <a:r>
              <a:rPr lang="en-GB" sz="4000" b="1" i="0" dirty="0">
                <a:solidFill>
                  <a:srgbClr val="E43B82"/>
                </a:solidFill>
                <a:effectLst/>
                <a:latin typeface="__Inter_36bd41"/>
              </a:rPr>
              <a:t>Recommendations for the firm</a:t>
            </a:r>
            <a:endParaRPr lang="en-GB" sz="4000" b="1" dirty="0">
              <a:solidFill>
                <a:srgbClr val="E43B82"/>
              </a:solidFill>
            </a:endParaRPr>
          </a:p>
        </p:txBody>
      </p:sp>
      <p:sp>
        <p:nvSpPr>
          <p:cNvPr id="15" name="TextBox 14">
            <a:extLst>
              <a:ext uri="{FF2B5EF4-FFF2-40B4-BE49-F238E27FC236}">
                <a16:creationId xmlns:a16="http://schemas.microsoft.com/office/drawing/2014/main" id="{D9CFD585-B744-4468-AD6E-20D9DC38B437}"/>
              </a:ext>
            </a:extLst>
          </p:cNvPr>
          <p:cNvSpPr txBox="1"/>
          <p:nvPr/>
        </p:nvSpPr>
        <p:spPr>
          <a:xfrm>
            <a:off x="14506576" y="5923060"/>
            <a:ext cx="3586295" cy="1754326"/>
          </a:xfrm>
          <a:prstGeom prst="rect">
            <a:avLst/>
          </a:prstGeom>
          <a:noFill/>
        </p:spPr>
        <p:txBody>
          <a:bodyPr wrap="square">
            <a:spAutoFit/>
          </a:bodyPr>
          <a:lstStyle/>
          <a:p>
            <a:r>
              <a:rPr lang="en-US" dirty="0"/>
              <a:t>Radius worst: </a:t>
            </a:r>
            <a:r>
              <a:rPr lang="en-GB" sz="1800" b="1" i="0" u="none" strike="noStrike" dirty="0">
                <a:solidFill>
                  <a:srgbClr val="E43B82"/>
                </a:solidFill>
                <a:effectLst/>
                <a:latin typeface="Calibri" panose="020F0502020204030204" pitchFamily="34" charset="0"/>
              </a:rPr>
              <a:t>21.135</a:t>
            </a:r>
            <a:r>
              <a:rPr lang="en-GB" dirty="0"/>
              <a:t> </a:t>
            </a:r>
            <a:endParaRPr lang="en-US" dirty="0"/>
          </a:p>
          <a:p>
            <a:r>
              <a:rPr lang="en-US" dirty="0"/>
              <a:t>Fractal dimension mean: </a:t>
            </a:r>
            <a:r>
              <a:rPr lang="en-GB" b="1" dirty="0">
                <a:solidFill>
                  <a:srgbClr val="E43B82"/>
                </a:solidFill>
                <a:latin typeface="Calibri" panose="020F0502020204030204" pitchFamily="34" charset="0"/>
              </a:rPr>
              <a:t>0.063 </a:t>
            </a:r>
            <a:endParaRPr lang="en-US" b="1" dirty="0">
              <a:solidFill>
                <a:srgbClr val="E43B82"/>
              </a:solidFill>
              <a:latin typeface="Calibri" panose="020F0502020204030204" pitchFamily="34" charset="0"/>
            </a:endParaRPr>
          </a:p>
          <a:p>
            <a:r>
              <a:rPr lang="en-US" dirty="0"/>
              <a:t>Concave points worst: </a:t>
            </a:r>
            <a:r>
              <a:rPr lang="en-GB" b="1" dirty="0">
                <a:solidFill>
                  <a:srgbClr val="E43B82"/>
                </a:solidFill>
                <a:latin typeface="Calibri" panose="020F0502020204030204" pitchFamily="34" charset="0"/>
              </a:rPr>
              <a:t>0.182 </a:t>
            </a:r>
            <a:endParaRPr lang="en-US" b="1" dirty="0">
              <a:solidFill>
                <a:srgbClr val="E43B82"/>
              </a:solidFill>
              <a:latin typeface="Calibri" panose="020F0502020204030204" pitchFamily="34" charset="0"/>
            </a:endParaRPr>
          </a:p>
          <a:p>
            <a:r>
              <a:rPr lang="en-US" dirty="0"/>
              <a:t>Concavity mean:  </a:t>
            </a:r>
            <a:r>
              <a:rPr lang="en-GB" b="1" dirty="0">
                <a:solidFill>
                  <a:srgbClr val="E43B82"/>
                </a:solidFill>
                <a:latin typeface="Calibri" panose="020F0502020204030204" pitchFamily="34" charset="0"/>
              </a:rPr>
              <a:t>0.161</a:t>
            </a:r>
          </a:p>
          <a:p>
            <a:r>
              <a:rPr lang="en-US" dirty="0"/>
              <a:t>Compactness worst: </a:t>
            </a:r>
            <a:r>
              <a:rPr lang="en-GB" b="1" dirty="0">
                <a:solidFill>
                  <a:srgbClr val="E43B82"/>
                </a:solidFill>
                <a:latin typeface="Calibri" panose="020F0502020204030204" pitchFamily="34" charset="0"/>
              </a:rPr>
              <a:t>0.375 </a:t>
            </a:r>
          </a:p>
          <a:p>
            <a:r>
              <a:rPr lang="en-US" dirty="0"/>
              <a:t>Permitter standard error</a:t>
            </a:r>
            <a:r>
              <a:rPr lang="en-US" dirty="0">
                <a:latin typeface="Calibri" panose="020F0502020204030204" pitchFamily="34" charset="0"/>
              </a:rPr>
              <a:t>: </a:t>
            </a:r>
            <a:r>
              <a:rPr lang="en-GB" b="1" dirty="0">
                <a:solidFill>
                  <a:srgbClr val="E43B82"/>
                </a:solidFill>
                <a:latin typeface="Calibri" panose="020F0502020204030204" pitchFamily="34" charset="0"/>
              </a:rPr>
              <a:t>4.324 </a:t>
            </a:r>
            <a:endParaRPr lang="en-US" b="1" dirty="0">
              <a:solidFill>
                <a:srgbClr val="E43B82"/>
              </a:solidFill>
              <a:latin typeface="Calibri" panose="020F0502020204030204" pitchFamily="34" charset="0"/>
            </a:endParaRPr>
          </a:p>
        </p:txBody>
      </p:sp>
      <p:pic>
        <p:nvPicPr>
          <p:cNvPr id="2" name="Picture 1">
            <a:extLst>
              <a:ext uri="{FF2B5EF4-FFF2-40B4-BE49-F238E27FC236}">
                <a16:creationId xmlns:a16="http://schemas.microsoft.com/office/drawing/2014/main" id="{69D6307D-8095-4964-BD78-0D19B50565B6}"/>
              </a:ext>
            </a:extLst>
          </p:cNvPr>
          <p:cNvPicPr>
            <a:picLocks noChangeAspect="1"/>
          </p:cNvPicPr>
          <p:nvPr/>
        </p:nvPicPr>
        <p:blipFill rotWithShape="1">
          <a:blip r:embed="rId5"/>
          <a:srcRect l="13176"/>
          <a:stretch/>
        </p:blipFill>
        <p:spPr>
          <a:xfrm flipH="1">
            <a:off x="-3235441" y="4762"/>
            <a:ext cx="8335400" cy="6853238"/>
          </a:xfrm>
          <a:prstGeom prst="roundRect">
            <a:avLst>
              <a:gd name="adj" fmla="val 43595"/>
            </a:avLst>
          </a:prstGeom>
          <a:solidFill>
            <a:srgbClr val="FCF8F9"/>
          </a:solidFill>
          <a:ln w="41275">
            <a:solidFill>
              <a:schemeClr val="bg1"/>
            </a:solidFill>
          </a:ln>
          <a:effectLst>
            <a:outerShdw blurRad="635000" dist="88900" dir="10200000" algn="tr" rotWithShape="0">
              <a:srgbClr val="E43B82">
                <a:alpha val="24000"/>
              </a:srgbClr>
            </a:outerShdw>
          </a:effectLst>
        </p:spPr>
      </p:pic>
    </p:spTree>
    <p:extLst>
      <p:ext uri="{BB962C8B-B14F-4D97-AF65-F5344CB8AC3E}">
        <p14:creationId xmlns:p14="http://schemas.microsoft.com/office/powerpoint/2010/main" val="17256359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256" repeatCount="indefinite" autoRev="1" fill="hold" nodeType="withEffect">
                                  <p:stCondLst>
                                    <p:cond delay="0"/>
                                  </p:stCondLst>
                                  <p:childTnLst>
                                    <p:animRot by="-5400000">
                                      <p:cBhvr>
                                        <p:cTn id="6" dur="20000" fill="hold"/>
                                        <p:tgtEl>
                                          <p:spTgt spid="17"/>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FC1E7622-57C2-445E-13FC-BE0578B2D70B}"/>
              </a:ext>
            </a:extLst>
          </p:cNvPr>
          <p:cNvSpPr txBox="1"/>
          <p:nvPr/>
        </p:nvSpPr>
        <p:spPr>
          <a:xfrm>
            <a:off x="357089" y="2219592"/>
            <a:ext cx="11477822" cy="4218399"/>
          </a:xfrm>
          <a:prstGeom prst="rect">
            <a:avLst/>
          </a:prstGeom>
          <a:noFill/>
        </p:spPr>
        <p:txBody>
          <a:bodyPr wrap="none">
            <a:spAutoFit/>
          </a:bodyPr>
          <a:lstStyle/>
          <a:p>
            <a:pPr marL="0" marR="0" lvl="0" indent="0" algn="ctr" defTabSz="914400" rtl="0" eaLnBrk="1" fontAlgn="auto" latinLnBrk="0" hangingPunct="1">
              <a:lnSpc>
                <a:spcPct val="60000"/>
              </a:lnSpc>
              <a:spcBef>
                <a:spcPts val="0"/>
              </a:spcBef>
              <a:spcAft>
                <a:spcPts val="0"/>
              </a:spcAft>
              <a:buClrTx/>
              <a:buSzTx/>
              <a:buFontTx/>
              <a:buNone/>
              <a:tabLst/>
              <a:defRPr/>
            </a:pPr>
            <a:r>
              <a:rPr kumimoji="0" lang="en-US" sz="41300" i="0" u="none" strike="noStrike" kern="1200" cap="none" spc="0" normalizeH="0" baseline="0" noProof="0" dirty="0">
                <a:ln>
                  <a:noFill/>
                </a:ln>
                <a:solidFill>
                  <a:srgbClr val="E43B82">
                    <a:alpha val="4000"/>
                  </a:srgbClr>
                </a:solidFill>
                <a:effectLst/>
                <a:uLnTx/>
                <a:uFillTx/>
                <a:latin typeface="Bahnschrift SemiBold SemiConden" panose="020B0502040204020203" pitchFamily="34" charset="0"/>
              </a:rPr>
              <a:t>TEAM</a:t>
            </a:r>
            <a:endParaRPr lang="en-US" sz="59500" b="1" dirty="0">
              <a:solidFill>
                <a:srgbClr val="E43B82">
                  <a:alpha val="4000"/>
                </a:srgbClr>
              </a:solidFill>
              <a:latin typeface="Bahnschrift SemiBold SemiConden" panose="020B0502040204020203" pitchFamily="34" charset="0"/>
            </a:endParaRPr>
          </a:p>
        </p:txBody>
      </p:sp>
      <p:pic>
        <p:nvPicPr>
          <p:cNvPr id="12" name="Picture 11">
            <a:extLst>
              <a:ext uri="{FF2B5EF4-FFF2-40B4-BE49-F238E27FC236}">
                <a16:creationId xmlns:a16="http://schemas.microsoft.com/office/drawing/2014/main" id="{FA2E14C9-A2CB-0A20-7D81-CADB19DDDD08}"/>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a:ext>
            </a:extLst>
          </a:blip>
          <a:srcRect/>
          <a:stretch/>
        </p:blipFill>
        <p:spPr>
          <a:xfrm>
            <a:off x="1964626" y="4205513"/>
            <a:ext cx="1836057" cy="1836057"/>
          </a:xfrm>
          <a:custGeom>
            <a:avLst/>
            <a:gdLst>
              <a:gd name="connsiteX0" fmla="*/ 1836057 w 3672114"/>
              <a:gd name="connsiteY0" fmla="*/ 0 h 3672114"/>
              <a:gd name="connsiteX1" fmla="*/ 3672114 w 3672114"/>
              <a:gd name="connsiteY1" fmla="*/ 1836057 h 3672114"/>
              <a:gd name="connsiteX2" fmla="*/ 1836057 w 3672114"/>
              <a:gd name="connsiteY2" fmla="*/ 3672114 h 3672114"/>
              <a:gd name="connsiteX3" fmla="*/ 0 w 3672114"/>
              <a:gd name="connsiteY3" fmla="*/ 1836057 h 3672114"/>
              <a:gd name="connsiteX4" fmla="*/ 1836057 w 3672114"/>
              <a:gd name="connsiteY4" fmla="*/ 0 h 3672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2114" h="3672114">
                <a:moveTo>
                  <a:pt x="1836057" y="0"/>
                </a:moveTo>
                <a:cubicBezTo>
                  <a:pt x="2850083" y="0"/>
                  <a:pt x="3672114" y="822031"/>
                  <a:pt x="3672114" y="1836057"/>
                </a:cubicBezTo>
                <a:cubicBezTo>
                  <a:pt x="3672114" y="2850083"/>
                  <a:pt x="2850083" y="3672114"/>
                  <a:pt x="1836057" y="3672114"/>
                </a:cubicBezTo>
                <a:cubicBezTo>
                  <a:pt x="822031" y="3672114"/>
                  <a:pt x="0" y="2850083"/>
                  <a:pt x="0" y="1836057"/>
                </a:cubicBezTo>
                <a:cubicBezTo>
                  <a:pt x="0" y="822031"/>
                  <a:pt x="822031" y="0"/>
                  <a:pt x="1836057" y="0"/>
                </a:cubicBezTo>
                <a:close/>
              </a:path>
            </a:pathLst>
          </a:custGeom>
          <a:ln w="53975">
            <a:solidFill>
              <a:srgbClr val="FCF8F9"/>
            </a:solidFill>
          </a:ln>
        </p:spPr>
      </p:pic>
      <p:pic>
        <p:nvPicPr>
          <p:cNvPr id="11" name="Picture 10">
            <a:extLst>
              <a:ext uri="{FF2B5EF4-FFF2-40B4-BE49-F238E27FC236}">
                <a16:creationId xmlns:a16="http://schemas.microsoft.com/office/drawing/2014/main" id="{1E5468C9-2078-D2DA-133E-EB6C82B2A2C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571063" y="4205513"/>
            <a:ext cx="1836057" cy="1836057"/>
          </a:xfrm>
          <a:custGeom>
            <a:avLst/>
            <a:gdLst>
              <a:gd name="connsiteX0" fmla="*/ 1836057 w 3672114"/>
              <a:gd name="connsiteY0" fmla="*/ 0 h 3672114"/>
              <a:gd name="connsiteX1" fmla="*/ 3672114 w 3672114"/>
              <a:gd name="connsiteY1" fmla="*/ 1836057 h 3672114"/>
              <a:gd name="connsiteX2" fmla="*/ 1836057 w 3672114"/>
              <a:gd name="connsiteY2" fmla="*/ 3672114 h 3672114"/>
              <a:gd name="connsiteX3" fmla="*/ 0 w 3672114"/>
              <a:gd name="connsiteY3" fmla="*/ 1836057 h 3672114"/>
              <a:gd name="connsiteX4" fmla="*/ 1836057 w 3672114"/>
              <a:gd name="connsiteY4" fmla="*/ 0 h 3672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2114" h="3672114">
                <a:moveTo>
                  <a:pt x="1836057" y="0"/>
                </a:moveTo>
                <a:cubicBezTo>
                  <a:pt x="2850083" y="0"/>
                  <a:pt x="3672114" y="822031"/>
                  <a:pt x="3672114" y="1836057"/>
                </a:cubicBezTo>
                <a:cubicBezTo>
                  <a:pt x="3672114" y="2850083"/>
                  <a:pt x="2850083" y="3672114"/>
                  <a:pt x="1836057" y="3672114"/>
                </a:cubicBezTo>
                <a:cubicBezTo>
                  <a:pt x="822031" y="3672114"/>
                  <a:pt x="0" y="2850083"/>
                  <a:pt x="0" y="1836057"/>
                </a:cubicBezTo>
                <a:cubicBezTo>
                  <a:pt x="0" y="822031"/>
                  <a:pt x="822031" y="0"/>
                  <a:pt x="1836057" y="0"/>
                </a:cubicBezTo>
                <a:close/>
              </a:path>
            </a:pathLst>
          </a:custGeom>
          <a:ln w="53975">
            <a:solidFill>
              <a:srgbClr val="FCF8F9"/>
            </a:solidFill>
          </a:ln>
        </p:spPr>
      </p:pic>
      <p:pic>
        <p:nvPicPr>
          <p:cNvPr id="2" name="Picture 1">
            <a:extLst>
              <a:ext uri="{FF2B5EF4-FFF2-40B4-BE49-F238E27FC236}">
                <a16:creationId xmlns:a16="http://schemas.microsoft.com/office/drawing/2014/main" id="{AAB9D2E5-9551-890D-B203-AE976EB3B932}"/>
              </a:ext>
            </a:extLst>
          </p:cNvPr>
          <p:cNvPicPr>
            <a:picLocks noChangeAspect="1"/>
          </p:cNvPicPr>
          <p:nvPr/>
        </p:nvPicPr>
        <p:blipFill rotWithShape="1">
          <a:blip r:embed="rId5">
            <a:extLst>
              <a:ext uri="{28A0092B-C50C-407E-A947-70E740481C1C}">
                <a14:useLocalDpi xmlns:a14="http://schemas.microsoft.com/office/drawing/2010/main" val="0"/>
              </a:ext>
            </a:extLst>
          </a:blip>
          <a:srcRect l="406" t="1103" r="406" b="24831"/>
          <a:stretch/>
        </p:blipFill>
        <p:spPr>
          <a:xfrm>
            <a:off x="8390374" y="4204194"/>
            <a:ext cx="1844110" cy="1836057"/>
          </a:xfrm>
          <a:custGeom>
            <a:avLst/>
            <a:gdLst>
              <a:gd name="connsiteX0" fmla="*/ 1836057 w 3672114"/>
              <a:gd name="connsiteY0" fmla="*/ 0 h 3672114"/>
              <a:gd name="connsiteX1" fmla="*/ 3672114 w 3672114"/>
              <a:gd name="connsiteY1" fmla="*/ 1836057 h 3672114"/>
              <a:gd name="connsiteX2" fmla="*/ 1836057 w 3672114"/>
              <a:gd name="connsiteY2" fmla="*/ 3672114 h 3672114"/>
              <a:gd name="connsiteX3" fmla="*/ 0 w 3672114"/>
              <a:gd name="connsiteY3" fmla="*/ 1836057 h 3672114"/>
              <a:gd name="connsiteX4" fmla="*/ 1836057 w 3672114"/>
              <a:gd name="connsiteY4" fmla="*/ 0 h 3672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2114" h="3672114">
                <a:moveTo>
                  <a:pt x="1836057" y="0"/>
                </a:moveTo>
                <a:cubicBezTo>
                  <a:pt x="2850083" y="0"/>
                  <a:pt x="3672114" y="822031"/>
                  <a:pt x="3672114" y="1836057"/>
                </a:cubicBezTo>
                <a:cubicBezTo>
                  <a:pt x="3672114" y="2850083"/>
                  <a:pt x="2850083" y="3672114"/>
                  <a:pt x="1836057" y="3672114"/>
                </a:cubicBezTo>
                <a:cubicBezTo>
                  <a:pt x="822031" y="3672114"/>
                  <a:pt x="0" y="2850083"/>
                  <a:pt x="0" y="1836057"/>
                </a:cubicBezTo>
                <a:cubicBezTo>
                  <a:pt x="0" y="822031"/>
                  <a:pt x="822031" y="0"/>
                  <a:pt x="1836057" y="0"/>
                </a:cubicBezTo>
                <a:close/>
              </a:path>
            </a:pathLst>
          </a:custGeom>
          <a:ln w="53975">
            <a:solidFill>
              <a:srgbClr val="FCF8F9"/>
            </a:solidFill>
          </a:ln>
        </p:spPr>
      </p:pic>
      <p:pic>
        <p:nvPicPr>
          <p:cNvPr id="8" name="Picture 7">
            <a:extLst>
              <a:ext uri="{FF2B5EF4-FFF2-40B4-BE49-F238E27FC236}">
                <a16:creationId xmlns:a16="http://schemas.microsoft.com/office/drawing/2014/main" id="{59528731-730D-429F-F849-B8F0816FAE10}"/>
              </a:ext>
            </a:extLst>
          </p:cNvPr>
          <p:cNvPicPr>
            <a:picLocks noChangeAspect="1"/>
          </p:cNvPicPr>
          <p:nvPr/>
        </p:nvPicPr>
        <p:blipFill rotWithShape="1">
          <a:blip r:embed="rId6" cstate="screen">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a:ext>
            </a:extLst>
          </a:blip>
          <a:srcRect/>
          <a:stretch/>
        </p:blipFill>
        <p:spPr>
          <a:xfrm>
            <a:off x="6783937" y="4205513"/>
            <a:ext cx="1836057" cy="1836057"/>
          </a:xfrm>
          <a:custGeom>
            <a:avLst/>
            <a:gdLst>
              <a:gd name="connsiteX0" fmla="*/ 1836057 w 3672114"/>
              <a:gd name="connsiteY0" fmla="*/ 0 h 3672114"/>
              <a:gd name="connsiteX1" fmla="*/ 3672114 w 3672114"/>
              <a:gd name="connsiteY1" fmla="*/ 1836057 h 3672114"/>
              <a:gd name="connsiteX2" fmla="*/ 1836057 w 3672114"/>
              <a:gd name="connsiteY2" fmla="*/ 3672114 h 3672114"/>
              <a:gd name="connsiteX3" fmla="*/ 0 w 3672114"/>
              <a:gd name="connsiteY3" fmla="*/ 1836057 h 3672114"/>
              <a:gd name="connsiteX4" fmla="*/ 1836057 w 3672114"/>
              <a:gd name="connsiteY4" fmla="*/ 0 h 3672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2114" h="3672114">
                <a:moveTo>
                  <a:pt x="1836057" y="0"/>
                </a:moveTo>
                <a:cubicBezTo>
                  <a:pt x="2850083" y="0"/>
                  <a:pt x="3672114" y="822031"/>
                  <a:pt x="3672114" y="1836057"/>
                </a:cubicBezTo>
                <a:cubicBezTo>
                  <a:pt x="3672114" y="2850083"/>
                  <a:pt x="2850083" y="3672114"/>
                  <a:pt x="1836057" y="3672114"/>
                </a:cubicBezTo>
                <a:cubicBezTo>
                  <a:pt x="822031" y="3672114"/>
                  <a:pt x="0" y="2850083"/>
                  <a:pt x="0" y="1836057"/>
                </a:cubicBezTo>
                <a:cubicBezTo>
                  <a:pt x="0" y="822031"/>
                  <a:pt x="822031" y="0"/>
                  <a:pt x="1836057" y="0"/>
                </a:cubicBezTo>
                <a:close/>
              </a:path>
            </a:pathLst>
          </a:custGeom>
          <a:ln w="53975">
            <a:solidFill>
              <a:srgbClr val="FCF8F9"/>
            </a:solidFill>
          </a:ln>
        </p:spPr>
      </p:pic>
      <p:pic>
        <p:nvPicPr>
          <p:cNvPr id="13" name="Picture 12">
            <a:extLst>
              <a:ext uri="{FF2B5EF4-FFF2-40B4-BE49-F238E27FC236}">
                <a16:creationId xmlns:a16="http://schemas.microsoft.com/office/drawing/2014/main" id="{CA2492D5-0158-D93D-4FEF-79B1DAF85C61}"/>
              </a:ext>
            </a:extLst>
          </p:cNvPr>
          <p:cNvPicPr>
            <a:picLocks noChangeAspect="1"/>
          </p:cNvPicPr>
          <p:nvPr/>
        </p:nvPicPr>
        <p:blipFill rotWithShape="1">
          <a:blip r:embed="rId8" cstate="screen">
            <a:extLst>
              <a:ext uri="{BEBA8EAE-BF5A-486C-A8C5-ECC9F3942E4B}">
                <a14:imgProps xmlns:a14="http://schemas.microsoft.com/office/drawing/2010/main">
                  <a14:imgLayer r:embed="rId9">
                    <a14:imgEffect>
                      <a14:brightnessContrast bright="20000"/>
                    </a14:imgEffect>
                  </a14:imgLayer>
                </a14:imgProps>
              </a:ext>
              <a:ext uri="{28A0092B-C50C-407E-A947-70E740481C1C}">
                <a14:useLocalDpi xmlns:a14="http://schemas.microsoft.com/office/drawing/2010/main"/>
              </a:ext>
            </a:extLst>
          </a:blip>
          <a:srcRect/>
          <a:stretch/>
        </p:blipFill>
        <p:spPr>
          <a:xfrm>
            <a:off x="5177500" y="4205513"/>
            <a:ext cx="1836057" cy="1836057"/>
          </a:xfrm>
          <a:custGeom>
            <a:avLst/>
            <a:gdLst>
              <a:gd name="connsiteX0" fmla="*/ 1836057 w 3672114"/>
              <a:gd name="connsiteY0" fmla="*/ 0 h 3672114"/>
              <a:gd name="connsiteX1" fmla="*/ 3672114 w 3672114"/>
              <a:gd name="connsiteY1" fmla="*/ 1836057 h 3672114"/>
              <a:gd name="connsiteX2" fmla="*/ 1836057 w 3672114"/>
              <a:gd name="connsiteY2" fmla="*/ 3672114 h 3672114"/>
              <a:gd name="connsiteX3" fmla="*/ 0 w 3672114"/>
              <a:gd name="connsiteY3" fmla="*/ 1836057 h 3672114"/>
              <a:gd name="connsiteX4" fmla="*/ 1836057 w 3672114"/>
              <a:gd name="connsiteY4" fmla="*/ 0 h 3672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2114" h="3672114">
                <a:moveTo>
                  <a:pt x="1836057" y="0"/>
                </a:moveTo>
                <a:cubicBezTo>
                  <a:pt x="2850083" y="0"/>
                  <a:pt x="3672114" y="822031"/>
                  <a:pt x="3672114" y="1836057"/>
                </a:cubicBezTo>
                <a:cubicBezTo>
                  <a:pt x="3672114" y="2850083"/>
                  <a:pt x="2850083" y="3672114"/>
                  <a:pt x="1836057" y="3672114"/>
                </a:cubicBezTo>
                <a:cubicBezTo>
                  <a:pt x="822031" y="3672114"/>
                  <a:pt x="0" y="2850083"/>
                  <a:pt x="0" y="1836057"/>
                </a:cubicBezTo>
                <a:cubicBezTo>
                  <a:pt x="0" y="822031"/>
                  <a:pt x="822031" y="0"/>
                  <a:pt x="1836057" y="0"/>
                </a:cubicBezTo>
                <a:close/>
              </a:path>
            </a:pathLst>
          </a:custGeom>
          <a:ln w="53975">
            <a:solidFill>
              <a:srgbClr val="FCF8F9"/>
            </a:solidFill>
          </a:ln>
        </p:spPr>
      </p:pic>
      <p:sp>
        <p:nvSpPr>
          <p:cNvPr id="15" name="TextBox 14">
            <a:extLst>
              <a:ext uri="{FF2B5EF4-FFF2-40B4-BE49-F238E27FC236}">
                <a16:creationId xmlns:a16="http://schemas.microsoft.com/office/drawing/2014/main" id="{3F87EC5E-7AA8-109E-FD90-C4E1BA37771B}"/>
              </a:ext>
            </a:extLst>
          </p:cNvPr>
          <p:cNvSpPr txBox="1"/>
          <p:nvPr/>
        </p:nvSpPr>
        <p:spPr>
          <a:xfrm>
            <a:off x="1417864" y="2652487"/>
            <a:ext cx="9127672" cy="1551707"/>
          </a:xfrm>
          <a:prstGeom prst="rect">
            <a:avLst/>
          </a:prstGeom>
          <a:noFill/>
        </p:spPr>
        <p:txBody>
          <a:bodyPr wrap="square">
            <a:spAutoFit/>
          </a:bodyPr>
          <a:lstStyle/>
          <a:p>
            <a:pPr marL="0" marR="0" lvl="0" indent="0" algn="ctr" defTabSz="914400" rtl="0" eaLnBrk="1" fontAlgn="auto" latinLnBrk="0" hangingPunct="1">
              <a:lnSpc>
                <a:spcPct val="60000"/>
              </a:lnSpc>
              <a:spcBef>
                <a:spcPts val="0"/>
              </a:spcBef>
              <a:spcAft>
                <a:spcPts val="0"/>
              </a:spcAft>
              <a:buClrTx/>
              <a:buSzTx/>
              <a:buFontTx/>
              <a:buNone/>
              <a:tabLst/>
              <a:defRPr/>
            </a:pPr>
            <a:endParaRPr kumimoji="0" lang="en-US" sz="4800" i="0" u="none" strike="noStrike" kern="1200" cap="none" spc="0" normalizeH="0" baseline="0" noProof="0" dirty="0">
              <a:ln>
                <a:noFill/>
              </a:ln>
              <a:effectLst/>
              <a:uLnTx/>
              <a:uFillTx/>
              <a:latin typeface="Bahnschrift SemiBold SemiConden" panose="020B0502040204020203" pitchFamily="34" charset="0"/>
            </a:endParaRPr>
          </a:p>
          <a:p>
            <a:pPr marL="0" marR="0" lvl="0" indent="0" algn="ctr" defTabSz="914400" rtl="0" eaLnBrk="1" fontAlgn="auto" latinLnBrk="0" hangingPunct="1">
              <a:lnSpc>
                <a:spcPct val="50000"/>
              </a:lnSpc>
              <a:spcBef>
                <a:spcPts val="0"/>
              </a:spcBef>
              <a:spcAft>
                <a:spcPts val="0"/>
              </a:spcAft>
              <a:buClrTx/>
              <a:buSzTx/>
              <a:buFontTx/>
              <a:buNone/>
              <a:tabLst/>
              <a:defRPr/>
            </a:pPr>
            <a:r>
              <a:rPr kumimoji="0" lang="en-US" sz="11500" i="0" u="none" strike="noStrike" kern="1200" cap="none" spc="0" normalizeH="0" baseline="0" noProof="0" dirty="0">
                <a:ln>
                  <a:noFill/>
                </a:ln>
                <a:effectLst/>
                <a:uLnTx/>
                <a:uFillTx/>
                <a:latin typeface="Bahnschrift SemiBold SemiConden" panose="020B0502040204020203" pitchFamily="34" charset="0"/>
              </a:rPr>
              <a:t>SOS Pi </a:t>
            </a:r>
            <a:r>
              <a:rPr kumimoji="0" lang="en-US" sz="11500" b="1" i="0" u="none" strike="noStrike" kern="1200" cap="none" spc="0" normalizeH="0" baseline="0" noProof="0" dirty="0">
                <a:ln>
                  <a:noFill/>
                </a:ln>
                <a:effectLst/>
                <a:uLnTx/>
                <a:uFillTx/>
                <a:latin typeface="Bahnschrift SemiBold SemiConden" panose="020B0502040204020203" pitchFamily="34" charset="0"/>
              </a:rPr>
              <a:t>Group 4</a:t>
            </a:r>
            <a:endParaRPr lang="en-US" sz="6000" b="1" dirty="0">
              <a:latin typeface="Bahnschrift SemiBold SemiConden" panose="020B0502040204020203" pitchFamily="34" charset="0"/>
            </a:endParaRPr>
          </a:p>
        </p:txBody>
      </p:sp>
    </p:spTree>
    <p:extLst>
      <p:ext uri="{BB962C8B-B14F-4D97-AF65-F5344CB8AC3E}">
        <p14:creationId xmlns:p14="http://schemas.microsoft.com/office/powerpoint/2010/main" val="361223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8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0C71AB-84D6-0D95-9955-A1D1C888691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2000" t="22000" r="22000" b="22000"/>
          <a:stretch/>
        </p:blipFill>
        <p:spPr>
          <a:xfrm>
            <a:off x="9004825" y="3610383"/>
            <a:ext cx="1338342" cy="1338342"/>
          </a:xfrm>
          <a:prstGeom prst="rect">
            <a:avLst/>
          </a:prstGeom>
        </p:spPr>
      </p:pic>
      <p:sp>
        <p:nvSpPr>
          <p:cNvPr id="16" name="TextBox 15">
            <a:extLst>
              <a:ext uri="{FF2B5EF4-FFF2-40B4-BE49-F238E27FC236}">
                <a16:creationId xmlns:a16="http://schemas.microsoft.com/office/drawing/2014/main" id="{FC1E7622-57C2-445E-13FC-BE0578B2D70B}"/>
              </a:ext>
            </a:extLst>
          </p:cNvPr>
          <p:cNvSpPr txBox="1"/>
          <p:nvPr/>
        </p:nvSpPr>
        <p:spPr>
          <a:xfrm>
            <a:off x="357089" y="2219592"/>
            <a:ext cx="11477822" cy="4218399"/>
          </a:xfrm>
          <a:prstGeom prst="rect">
            <a:avLst/>
          </a:prstGeom>
          <a:noFill/>
        </p:spPr>
        <p:txBody>
          <a:bodyPr wrap="none">
            <a:spAutoFit/>
          </a:bodyPr>
          <a:lstStyle/>
          <a:p>
            <a:pPr marL="0" marR="0" lvl="0" indent="0" algn="ctr" defTabSz="914400" rtl="0" eaLnBrk="1" fontAlgn="auto" latinLnBrk="0" hangingPunct="1">
              <a:lnSpc>
                <a:spcPct val="60000"/>
              </a:lnSpc>
              <a:spcBef>
                <a:spcPts val="0"/>
              </a:spcBef>
              <a:spcAft>
                <a:spcPts val="0"/>
              </a:spcAft>
              <a:buClrTx/>
              <a:buSzTx/>
              <a:buFontTx/>
              <a:buNone/>
              <a:tabLst/>
              <a:defRPr/>
            </a:pPr>
            <a:r>
              <a:rPr kumimoji="0" lang="en-US" sz="41300" i="0" u="none" strike="noStrike" kern="1200" cap="none" spc="0" normalizeH="0" baseline="0" noProof="0" dirty="0">
                <a:ln>
                  <a:noFill/>
                </a:ln>
                <a:solidFill>
                  <a:srgbClr val="E43B82">
                    <a:alpha val="4000"/>
                  </a:srgbClr>
                </a:solidFill>
                <a:effectLst/>
                <a:uLnTx/>
                <a:uFillTx/>
                <a:latin typeface="Bahnschrift SemiBold SemiConden" panose="020B0502040204020203" pitchFamily="34" charset="0"/>
              </a:rPr>
              <a:t>TEAM</a:t>
            </a:r>
            <a:endParaRPr lang="en-US" sz="59500" b="1" dirty="0">
              <a:solidFill>
                <a:srgbClr val="E43B82">
                  <a:alpha val="4000"/>
                </a:srgbClr>
              </a:solidFill>
              <a:latin typeface="Bahnschrift SemiBold SemiConden" panose="020B0502040204020203" pitchFamily="34" charset="0"/>
            </a:endParaRPr>
          </a:p>
        </p:txBody>
      </p:sp>
      <p:pic>
        <p:nvPicPr>
          <p:cNvPr id="12" name="Picture 11">
            <a:extLst>
              <a:ext uri="{FF2B5EF4-FFF2-40B4-BE49-F238E27FC236}">
                <a16:creationId xmlns:a16="http://schemas.microsoft.com/office/drawing/2014/main" id="{FA2E14C9-A2CB-0A20-7D81-CADB19DDDD08}"/>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a:ext>
            </a:extLst>
          </a:blip>
          <a:srcRect/>
          <a:stretch/>
        </p:blipFill>
        <p:spPr>
          <a:xfrm>
            <a:off x="258762" y="1823888"/>
            <a:ext cx="1836057" cy="1836057"/>
          </a:xfrm>
          <a:custGeom>
            <a:avLst/>
            <a:gdLst>
              <a:gd name="connsiteX0" fmla="*/ 1836057 w 3672114"/>
              <a:gd name="connsiteY0" fmla="*/ 0 h 3672114"/>
              <a:gd name="connsiteX1" fmla="*/ 3672114 w 3672114"/>
              <a:gd name="connsiteY1" fmla="*/ 1836057 h 3672114"/>
              <a:gd name="connsiteX2" fmla="*/ 1836057 w 3672114"/>
              <a:gd name="connsiteY2" fmla="*/ 3672114 h 3672114"/>
              <a:gd name="connsiteX3" fmla="*/ 0 w 3672114"/>
              <a:gd name="connsiteY3" fmla="*/ 1836057 h 3672114"/>
              <a:gd name="connsiteX4" fmla="*/ 1836057 w 3672114"/>
              <a:gd name="connsiteY4" fmla="*/ 0 h 3672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2114" h="3672114">
                <a:moveTo>
                  <a:pt x="1836057" y="0"/>
                </a:moveTo>
                <a:cubicBezTo>
                  <a:pt x="2850083" y="0"/>
                  <a:pt x="3672114" y="822031"/>
                  <a:pt x="3672114" y="1836057"/>
                </a:cubicBezTo>
                <a:cubicBezTo>
                  <a:pt x="3672114" y="2850083"/>
                  <a:pt x="2850083" y="3672114"/>
                  <a:pt x="1836057" y="3672114"/>
                </a:cubicBezTo>
                <a:cubicBezTo>
                  <a:pt x="822031" y="3672114"/>
                  <a:pt x="0" y="2850083"/>
                  <a:pt x="0" y="1836057"/>
                </a:cubicBezTo>
                <a:cubicBezTo>
                  <a:pt x="0" y="822031"/>
                  <a:pt x="822031" y="0"/>
                  <a:pt x="1836057" y="0"/>
                </a:cubicBezTo>
                <a:close/>
              </a:path>
            </a:pathLst>
          </a:custGeom>
          <a:ln w="53975">
            <a:solidFill>
              <a:srgbClr val="FCF8F9"/>
            </a:solidFill>
          </a:ln>
        </p:spPr>
      </p:pic>
      <p:pic>
        <p:nvPicPr>
          <p:cNvPr id="11" name="Picture 10">
            <a:extLst>
              <a:ext uri="{FF2B5EF4-FFF2-40B4-BE49-F238E27FC236}">
                <a16:creationId xmlns:a16="http://schemas.microsoft.com/office/drawing/2014/main" id="{1E5468C9-2078-D2DA-133E-EB6C82B2A2C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85460" y="3264240"/>
            <a:ext cx="1836057" cy="1836057"/>
          </a:xfrm>
          <a:custGeom>
            <a:avLst/>
            <a:gdLst>
              <a:gd name="connsiteX0" fmla="*/ 1836057 w 3672114"/>
              <a:gd name="connsiteY0" fmla="*/ 0 h 3672114"/>
              <a:gd name="connsiteX1" fmla="*/ 3672114 w 3672114"/>
              <a:gd name="connsiteY1" fmla="*/ 1836057 h 3672114"/>
              <a:gd name="connsiteX2" fmla="*/ 1836057 w 3672114"/>
              <a:gd name="connsiteY2" fmla="*/ 3672114 h 3672114"/>
              <a:gd name="connsiteX3" fmla="*/ 0 w 3672114"/>
              <a:gd name="connsiteY3" fmla="*/ 1836057 h 3672114"/>
              <a:gd name="connsiteX4" fmla="*/ 1836057 w 3672114"/>
              <a:gd name="connsiteY4" fmla="*/ 0 h 3672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2114" h="3672114">
                <a:moveTo>
                  <a:pt x="1836057" y="0"/>
                </a:moveTo>
                <a:cubicBezTo>
                  <a:pt x="2850083" y="0"/>
                  <a:pt x="3672114" y="822031"/>
                  <a:pt x="3672114" y="1836057"/>
                </a:cubicBezTo>
                <a:cubicBezTo>
                  <a:pt x="3672114" y="2850083"/>
                  <a:pt x="2850083" y="3672114"/>
                  <a:pt x="1836057" y="3672114"/>
                </a:cubicBezTo>
                <a:cubicBezTo>
                  <a:pt x="822031" y="3672114"/>
                  <a:pt x="0" y="2850083"/>
                  <a:pt x="0" y="1836057"/>
                </a:cubicBezTo>
                <a:cubicBezTo>
                  <a:pt x="0" y="822031"/>
                  <a:pt x="822031" y="0"/>
                  <a:pt x="1836057" y="0"/>
                </a:cubicBezTo>
                <a:close/>
              </a:path>
            </a:pathLst>
          </a:custGeom>
          <a:ln w="53975">
            <a:solidFill>
              <a:srgbClr val="FCF8F9"/>
            </a:solidFill>
          </a:ln>
        </p:spPr>
      </p:pic>
      <p:pic>
        <p:nvPicPr>
          <p:cNvPr id="13" name="Picture 12">
            <a:extLst>
              <a:ext uri="{FF2B5EF4-FFF2-40B4-BE49-F238E27FC236}">
                <a16:creationId xmlns:a16="http://schemas.microsoft.com/office/drawing/2014/main" id="{CA2492D5-0158-D93D-4FEF-79B1DAF85C61}"/>
              </a:ext>
            </a:extLst>
          </p:cNvPr>
          <p:cNvPicPr>
            <a:picLocks noChangeAspect="1"/>
          </p:cNvPicPr>
          <p:nvPr/>
        </p:nvPicPr>
        <p:blipFill rotWithShape="1">
          <a:blip r:embed="rId6" cstate="screen">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a:stretch/>
        </p:blipFill>
        <p:spPr>
          <a:xfrm>
            <a:off x="1212519" y="4359185"/>
            <a:ext cx="1836057" cy="1836057"/>
          </a:xfrm>
          <a:custGeom>
            <a:avLst/>
            <a:gdLst>
              <a:gd name="connsiteX0" fmla="*/ 1836057 w 3672114"/>
              <a:gd name="connsiteY0" fmla="*/ 0 h 3672114"/>
              <a:gd name="connsiteX1" fmla="*/ 3672114 w 3672114"/>
              <a:gd name="connsiteY1" fmla="*/ 1836057 h 3672114"/>
              <a:gd name="connsiteX2" fmla="*/ 1836057 w 3672114"/>
              <a:gd name="connsiteY2" fmla="*/ 3672114 h 3672114"/>
              <a:gd name="connsiteX3" fmla="*/ 0 w 3672114"/>
              <a:gd name="connsiteY3" fmla="*/ 1836057 h 3672114"/>
              <a:gd name="connsiteX4" fmla="*/ 1836057 w 3672114"/>
              <a:gd name="connsiteY4" fmla="*/ 0 h 3672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2114" h="3672114">
                <a:moveTo>
                  <a:pt x="1836057" y="0"/>
                </a:moveTo>
                <a:cubicBezTo>
                  <a:pt x="2850083" y="0"/>
                  <a:pt x="3672114" y="822031"/>
                  <a:pt x="3672114" y="1836057"/>
                </a:cubicBezTo>
                <a:cubicBezTo>
                  <a:pt x="3672114" y="2850083"/>
                  <a:pt x="2850083" y="3672114"/>
                  <a:pt x="1836057" y="3672114"/>
                </a:cubicBezTo>
                <a:cubicBezTo>
                  <a:pt x="822031" y="3672114"/>
                  <a:pt x="0" y="2850083"/>
                  <a:pt x="0" y="1836057"/>
                </a:cubicBezTo>
                <a:cubicBezTo>
                  <a:pt x="0" y="822031"/>
                  <a:pt x="822031" y="0"/>
                  <a:pt x="1836057" y="0"/>
                </a:cubicBezTo>
                <a:close/>
              </a:path>
            </a:pathLst>
          </a:custGeom>
          <a:ln w="53975">
            <a:solidFill>
              <a:srgbClr val="FCF8F9"/>
            </a:solidFill>
          </a:ln>
        </p:spPr>
      </p:pic>
      <p:sp>
        <p:nvSpPr>
          <p:cNvPr id="15" name="TextBox 14">
            <a:extLst>
              <a:ext uri="{FF2B5EF4-FFF2-40B4-BE49-F238E27FC236}">
                <a16:creationId xmlns:a16="http://schemas.microsoft.com/office/drawing/2014/main" id="{3F87EC5E-7AA8-109E-FD90-C4E1BA37771B}"/>
              </a:ext>
            </a:extLst>
          </p:cNvPr>
          <p:cNvSpPr txBox="1"/>
          <p:nvPr/>
        </p:nvSpPr>
        <p:spPr>
          <a:xfrm>
            <a:off x="6941003" y="5174793"/>
            <a:ext cx="3774622" cy="1059777"/>
          </a:xfrm>
          <a:prstGeom prst="rect">
            <a:avLst/>
          </a:prstGeom>
          <a:noFill/>
        </p:spPr>
        <p:txBody>
          <a:bodyPr wrap="square">
            <a:spAutoFit/>
          </a:bodyPr>
          <a:lstStyle/>
          <a:p>
            <a:pPr marL="0" marR="0" lvl="0" indent="0" algn="ctr" defTabSz="914400" rtl="0" eaLnBrk="1" fontAlgn="auto" latinLnBrk="0" hangingPunct="1">
              <a:lnSpc>
                <a:spcPct val="50000"/>
              </a:lnSpc>
              <a:spcBef>
                <a:spcPts val="0"/>
              </a:spcBef>
              <a:spcAft>
                <a:spcPts val="0"/>
              </a:spcAft>
              <a:buClrTx/>
              <a:buSzTx/>
              <a:buFontTx/>
              <a:buNone/>
              <a:tabLst/>
              <a:defRPr/>
            </a:pPr>
            <a:r>
              <a:rPr kumimoji="0" lang="en-US" sz="11500" i="0" u="none" strike="noStrike" kern="1200" cap="none" spc="0" normalizeH="0" baseline="0" noProof="0" dirty="0">
                <a:ln>
                  <a:noFill/>
                </a:ln>
                <a:effectLst/>
                <a:uLnTx/>
                <a:uFillTx/>
                <a:latin typeface="Bahnschrift SemiBold SemiConden" panose="020B0502040204020203" pitchFamily="34" charset="0"/>
              </a:rPr>
              <a:t>MAVIS</a:t>
            </a:r>
            <a:endParaRPr lang="en-US" sz="6000" b="1" dirty="0">
              <a:latin typeface="Bahnschrift SemiBold SemiConden" panose="020B0502040204020203" pitchFamily="34" charset="0"/>
            </a:endParaRPr>
          </a:p>
        </p:txBody>
      </p:sp>
      <p:pic>
        <p:nvPicPr>
          <p:cNvPr id="8" name="Picture 7">
            <a:extLst>
              <a:ext uri="{FF2B5EF4-FFF2-40B4-BE49-F238E27FC236}">
                <a16:creationId xmlns:a16="http://schemas.microsoft.com/office/drawing/2014/main" id="{59528731-730D-429F-F849-B8F0816FAE10}"/>
              </a:ext>
            </a:extLst>
          </p:cNvPr>
          <p:cNvPicPr>
            <a:picLocks noChangeAspect="1"/>
          </p:cNvPicPr>
          <p:nvPr/>
        </p:nvPicPr>
        <p:blipFill rotWithShape="1">
          <a:blip r:embed="rId8" cstate="screen">
            <a:extLst>
              <a:ext uri="{BEBA8EAE-BF5A-486C-A8C5-ECC9F3942E4B}">
                <a14:imgProps xmlns:a14="http://schemas.microsoft.com/office/drawing/2010/main">
                  <a14:imgLayer r:embed="rId9">
                    <a14:imgEffect>
                      <a14:brightnessContrast bright="20000" contrast="20000"/>
                    </a14:imgEffect>
                  </a14:imgLayer>
                </a14:imgProps>
              </a:ext>
              <a:ext uri="{28A0092B-C50C-407E-A947-70E740481C1C}">
                <a14:useLocalDpi xmlns:a14="http://schemas.microsoft.com/office/drawing/2010/main"/>
              </a:ext>
            </a:extLst>
          </a:blip>
          <a:srcRect/>
          <a:stretch/>
        </p:blipFill>
        <p:spPr>
          <a:xfrm>
            <a:off x="2542010" y="4816890"/>
            <a:ext cx="1836057" cy="1836057"/>
          </a:xfrm>
          <a:custGeom>
            <a:avLst/>
            <a:gdLst>
              <a:gd name="connsiteX0" fmla="*/ 1836057 w 3672114"/>
              <a:gd name="connsiteY0" fmla="*/ 0 h 3672114"/>
              <a:gd name="connsiteX1" fmla="*/ 3672114 w 3672114"/>
              <a:gd name="connsiteY1" fmla="*/ 1836057 h 3672114"/>
              <a:gd name="connsiteX2" fmla="*/ 1836057 w 3672114"/>
              <a:gd name="connsiteY2" fmla="*/ 3672114 h 3672114"/>
              <a:gd name="connsiteX3" fmla="*/ 0 w 3672114"/>
              <a:gd name="connsiteY3" fmla="*/ 1836057 h 3672114"/>
              <a:gd name="connsiteX4" fmla="*/ 1836057 w 3672114"/>
              <a:gd name="connsiteY4" fmla="*/ 0 h 3672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2114" h="3672114">
                <a:moveTo>
                  <a:pt x="1836057" y="0"/>
                </a:moveTo>
                <a:cubicBezTo>
                  <a:pt x="2850083" y="0"/>
                  <a:pt x="3672114" y="822031"/>
                  <a:pt x="3672114" y="1836057"/>
                </a:cubicBezTo>
                <a:cubicBezTo>
                  <a:pt x="3672114" y="2850083"/>
                  <a:pt x="2850083" y="3672114"/>
                  <a:pt x="1836057" y="3672114"/>
                </a:cubicBezTo>
                <a:cubicBezTo>
                  <a:pt x="822031" y="3672114"/>
                  <a:pt x="0" y="2850083"/>
                  <a:pt x="0" y="1836057"/>
                </a:cubicBezTo>
                <a:cubicBezTo>
                  <a:pt x="0" y="822031"/>
                  <a:pt x="822031" y="0"/>
                  <a:pt x="1836057" y="0"/>
                </a:cubicBezTo>
                <a:close/>
              </a:path>
            </a:pathLst>
          </a:custGeom>
          <a:ln w="53975">
            <a:solidFill>
              <a:srgbClr val="FCF8F9"/>
            </a:solidFill>
          </a:ln>
        </p:spPr>
      </p:pic>
      <p:pic>
        <p:nvPicPr>
          <p:cNvPr id="14" name="Picture 13">
            <a:extLst>
              <a:ext uri="{FF2B5EF4-FFF2-40B4-BE49-F238E27FC236}">
                <a16:creationId xmlns:a16="http://schemas.microsoft.com/office/drawing/2014/main" id="{2057F3CA-CBAF-938F-8C36-97853400EE9A}"/>
              </a:ext>
            </a:extLst>
          </p:cNvPr>
          <p:cNvPicPr>
            <a:picLocks noChangeAspect="1"/>
          </p:cNvPicPr>
          <p:nvPr/>
        </p:nvPicPr>
        <p:blipFill rotWithShape="1">
          <a:blip r:embed="rId10">
            <a:extLst>
              <a:ext uri="{28A0092B-C50C-407E-A947-70E740481C1C}">
                <a14:useLocalDpi xmlns:a14="http://schemas.microsoft.com/office/drawing/2010/main" val="0"/>
              </a:ext>
            </a:extLst>
          </a:blip>
          <a:srcRect l="406" t="1103" r="406" b="24831"/>
          <a:stretch/>
        </p:blipFill>
        <p:spPr>
          <a:xfrm>
            <a:off x="4201884" y="4816889"/>
            <a:ext cx="1844110" cy="1836057"/>
          </a:xfrm>
          <a:custGeom>
            <a:avLst/>
            <a:gdLst>
              <a:gd name="connsiteX0" fmla="*/ 1836057 w 3672114"/>
              <a:gd name="connsiteY0" fmla="*/ 0 h 3672114"/>
              <a:gd name="connsiteX1" fmla="*/ 3672114 w 3672114"/>
              <a:gd name="connsiteY1" fmla="*/ 1836057 h 3672114"/>
              <a:gd name="connsiteX2" fmla="*/ 1836057 w 3672114"/>
              <a:gd name="connsiteY2" fmla="*/ 3672114 h 3672114"/>
              <a:gd name="connsiteX3" fmla="*/ 0 w 3672114"/>
              <a:gd name="connsiteY3" fmla="*/ 1836057 h 3672114"/>
              <a:gd name="connsiteX4" fmla="*/ 1836057 w 3672114"/>
              <a:gd name="connsiteY4" fmla="*/ 0 h 3672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2114" h="3672114">
                <a:moveTo>
                  <a:pt x="1836057" y="0"/>
                </a:moveTo>
                <a:cubicBezTo>
                  <a:pt x="2850083" y="0"/>
                  <a:pt x="3672114" y="822031"/>
                  <a:pt x="3672114" y="1836057"/>
                </a:cubicBezTo>
                <a:cubicBezTo>
                  <a:pt x="3672114" y="2850083"/>
                  <a:pt x="2850083" y="3672114"/>
                  <a:pt x="1836057" y="3672114"/>
                </a:cubicBezTo>
                <a:cubicBezTo>
                  <a:pt x="822031" y="3672114"/>
                  <a:pt x="0" y="2850083"/>
                  <a:pt x="0" y="1836057"/>
                </a:cubicBezTo>
                <a:cubicBezTo>
                  <a:pt x="0" y="822031"/>
                  <a:pt x="822031" y="0"/>
                  <a:pt x="1836057" y="0"/>
                </a:cubicBezTo>
                <a:close/>
              </a:path>
            </a:pathLst>
          </a:custGeom>
          <a:ln w="53975">
            <a:solidFill>
              <a:srgbClr val="FCF8F9"/>
            </a:solidFill>
          </a:ln>
        </p:spPr>
      </p:pic>
      <p:grpSp>
        <p:nvGrpSpPr>
          <p:cNvPr id="10" name="Group 9">
            <a:extLst>
              <a:ext uri="{FF2B5EF4-FFF2-40B4-BE49-F238E27FC236}">
                <a16:creationId xmlns:a16="http://schemas.microsoft.com/office/drawing/2014/main" id="{221A27A1-BD7C-A752-E5C4-04265BF0F61F}"/>
              </a:ext>
            </a:extLst>
          </p:cNvPr>
          <p:cNvGrpSpPr/>
          <p:nvPr/>
        </p:nvGrpSpPr>
        <p:grpSpPr>
          <a:xfrm>
            <a:off x="5498070" y="4202233"/>
            <a:ext cx="629981" cy="746492"/>
            <a:chOff x="5559565" y="4069687"/>
            <a:chExt cx="629981" cy="746492"/>
          </a:xfrm>
        </p:grpSpPr>
        <p:sp>
          <p:nvSpPr>
            <p:cNvPr id="9" name="Oval 8">
              <a:extLst>
                <a:ext uri="{FF2B5EF4-FFF2-40B4-BE49-F238E27FC236}">
                  <a16:creationId xmlns:a16="http://schemas.microsoft.com/office/drawing/2014/main" id="{810064F4-8404-4008-682E-DCC9C1BEC6B0}"/>
                </a:ext>
              </a:extLst>
            </p:cNvPr>
            <p:cNvSpPr/>
            <p:nvPr/>
          </p:nvSpPr>
          <p:spPr>
            <a:xfrm>
              <a:off x="5559565" y="4497795"/>
              <a:ext cx="318384" cy="318384"/>
            </a:xfrm>
            <a:prstGeom prst="ellipse">
              <a:avLst/>
            </a:prstGeom>
            <a:solidFill>
              <a:srgbClr val="E43B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1135B16-187B-D70A-50D6-2071B6995FA5}"/>
                </a:ext>
              </a:extLst>
            </p:cNvPr>
            <p:cNvSpPr/>
            <p:nvPr/>
          </p:nvSpPr>
          <p:spPr>
            <a:xfrm>
              <a:off x="5610550" y="4069687"/>
              <a:ext cx="578996" cy="578996"/>
            </a:xfrm>
            <a:prstGeom prst="ellipse">
              <a:avLst/>
            </a:prstGeom>
            <a:solidFill>
              <a:srgbClr val="E8F0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4F38D34-CC53-2EF5-0B52-5E6282792FAC}"/>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4798560" y="1683207"/>
            <a:ext cx="2847648" cy="2847648"/>
          </a:xfrm>
          <a:prstGeom prst="ellipse">
            <a:avLst/>
          </a:prstGeom>
          <a:ln w="63500">
            <a:solidFill>
              <a:schemeClr val="bg1"/>
            </a:solidFill>
          </a:ln>
        </p:spPr>
      </p:pic>
      <p:sp>
        <p:nvSpPr>
          <p:cNvPr id="2" name="TextBox 1">
            <a:extLst>
              <a:ext uri="{FF2B5EF4-FFF2-40B4-BE49-F238E27FC236}">
                <a16:creationId xmlns:a16="http://schemas.microsoft.com/office/drawing/2014/main" id="{6B8218FC-5296-4144-B4DC-02278BFF062D}"/>
              </a:ext>
            </a:extLst>
          </p:cNvPr>
          <p:cNvSpPr txBox="1"/>
          <p:nvPr/>
        </p:nvSpPr>
        <p:spPr>
          <a:xfrm>
            <a:off x="7124700" y="6038850"/>
            <a:ext cx="3476625" cy="369332"/>
          </a:xfrm>
          <a:prstGeom prst="rect">
            <a:avLst/>
          </a:prstGeom>
          <a:solidFill>
            <a:srgbClr val="E43B82">
              <a:alpha val="28000"/>
            </a:srgbClr>
          </a:solidFill>
        </p:spPr>
        <p:txBody>
          <a:bodyPr wrap="square" rtlCol="0">
            <a:spAutoFit/>
          </a:bodyPr>
          <a:lstStyle/>
          <a:p>
            <a:r>
              <a:rPr lang="en-US" dirty="0">
                <a:solidFill>
                  <a:srgbClr val="E43B82"/>
                </a:solidFill>
              </a:rPr>
              <a:t>Our lovely head tutor 💕</a:t>
            </a:r>
            <a:endParaRPr lang="en-GB" dirty="0">
              <a:solidFill>
                <a:srgbClr val="E43B82"/>
              </a:solidFill>
            </a:endParaRPr>
          </a:p>
        </p:txBody>
      </p:sp>
    </p:spTree>
    <p:extLst>
      <p:ext uri="{BB962C8B-B14F-4D97-AF65-F5344CB8AC3E}">
        <p14:creationId xmlns:p14="http://schemas.microsoft.com/office/powerpoint/2010/main" val="2389004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800"/>
                                  </p:stCondLst>
                                  <p:iterate type="lt">
                                    <p:tmAbs val="100"/>
                                  </p:iterate>
                                  <p:childTnLst>
                                    <p:set>
                                      <p:cBhvr>
                                        <p:cTn id="6" dur="1" fill="hold">
                                          <p:stCondLst>
                                            <p:cond delay="0"/>
                                          </p:stCondLst>
                                        </p:cTn>
                                        <p:tgtEl>
                                          <p:spTgt spid="15"/>
                                        </p:tgtEl>
                                        <p:attrNameLst>
                                          <p:attrName>style.visibility</p:attrName>
                                        </p:attrNameLst>
                                      </p:cBhvr>
                                      <p:to>
                                        <p:strVal val="visible"/>
                                      </p:to>
                                    </p:set>
                                  </p:childTnLst>
                                </p:cTn>
                              </p:par>
                              <p:par>
                                <p:cTn id="7" presetID="21" presetClass="entr" presetSubtype="1"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wheel(1)">
                                      <p:cBhvr>
                                        <p:cTn id="9"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0C71AB-84D6-0D95-9955-A1D1C888691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2000" t="22000" r="22000" b="22000"/>
          <a:stretch/>
        </p:blipFill>
        <p:spPr>
          <a:xfrm>
            <a:off x="7180013" y="581333"/>
            <a:ext cx="3513382" cy="3513382"/>
          </a:xfrm>
          <a:prstGeom prst="rect">
            <a:avLst/>
          </a:prstGeom>
        </p:spPr>
      </p:pic>
      <p:pic>
        <p:nvPicPr>
          <p:cNvPr id="12" name="Picture 11">
            <a:extLst>
              <a:ext uri="{FF2B5EF4-FFF2-40B4-BE49-F238E27FC236}">
                <a16:creationId xmlns:a16="http://schemas.microsoft.com/office/drawing/2014/main" id="{FA2E14C9-A2CB-0A20-7D81-CADB19DDDD08}"/>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a:ext>
            </a:extLst>
          </a:blip>
          <a:srcRect/>
          <a:stretch/>
        </p:blipFill>
        <p:spPr>
          <a:xfrm>
            <a:off x="258762" y="1080433"/>
            <a:ext cx="1836057" cy="1836057"/>
          </a:xfrm>
          <a:custGeom>
            <a:avLst/>
            <a:gdLst>
              <a:gd name="connsiteX0" fmla="*/ 1836057 w 3672114"/>
              <a:gd name="connsiteY0" fmla="*/ 0 h 3672114"/>
              <a:gd name="connsiteX1" fmla="*/ 3672114 w 3672114"/>
              <a:gd name="connsiteY1" fmla="*/ 1836057 h 3672114"/>
              <a:gd name="connsiteX2" fmla="*/ 1836057 w 3672114"/>
              <a:gd name="connsiteY2" fmla="*/ 3672114 h 3672114"/>
              <a:gd name="connsiteX3" fmla="*/ 0 w 3672114"/>
              <a:gd name="connsiteY3" fmla="*/ 1836057 h 3672114"/>
              <a:gd name="connsiteX4" fmla="*/ 1836057 w 3672114"/>
              <a:gd name="connsiteY4" fmla="*/ 0 h 3672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2114" h="3672114">
                <a:moveTo>
                  <a:pt x="1836057" y="0"/>
                </a:moveTo>
                <a:cubicBezTo>
                  <a:pt x="2850083" y="0"/>
                  <a:pt x="3672114" y="822031"/>
                  <a:pt x="3672114" y="1836057"/>
                </a:cubicBezTo>
                <a:cubicBezTo>
                  <a:pt x="3672114" y="2850083"/>
                  <a:pt x="2850083" y="3672114"/>
                  <a:pt x="1836057" y="3672114"/>
                </a:cubicBezTo>
                <a:cubicBezTo>
                  <a:pt x="822031" y="3672114"/>
                  <a:pt x="0" y="2850083"/>
                  <a:pt x="0" y="1836057"/>
                </a:cubicBezTo>
                <a:cubicBezTo>
                  <a:pt x="0" y="822031"/>
                  <a:pt x="822031" y="0"/>
                  <a:pt x="1836057" y="0"/>
                </a:cubicBezTo>
                <a:close/>
              </a:path>
            </a:pathLst>
          </a:custGeom>
          <a:ln w="53975">
            <a:solidFill>
              <a:srgbClr val="FCF8F9"/>
            </a:solidFill>
          </a:ln>
        </p:spPr>
      </p:pic>
      <p:pic>
        <p:nvPicPr>
          <p:cNvPr id="11" name="Picture 10">
            <a:extLst>
              <a:ext uri="{FF2B5EF4-FFF2-40B4-BE49-F238E27FC236}">
                <a16:creationId xmlns:a16="http://schemas.microsoft.com/office/drawing/2014/main" id="{1E5468C9-2078-D2DA-133E-EB6C82B2A2CB}"/>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285460" y="2520785"/>
            <a:ext cx="1836057" cy="1836057"/>
          </a:xfrm>
          <a:custGeom>
            <a:avLst/>
            <a:gdLst>
              <a:gd name="connsiteX0" fmla="*/ 1836057 w 3672114"/>
              <a:gd name="connsiteY0" fmla="*/ 0 h 3672114"/>
              <a:gd name="connsiteX1" fmla="*/ 3672114 w 3672114"/>
              <a:gd name="connsiteY1" fmla="*/ 1836057 h 3672114"/>
              <a:gd name="connsiteX2" fmla="*/ 1836057 w 3672114"/>
              <a:gd name="connsiteY2" fmla="*/ 3672114 h 3672114"/>
              <a:gd name="connsiteX3" fmla="*/ 0 w 3672114"/>
              <a:gd name="connsiteY3" fmla="*/ 1836057 h 3672114"/>
              <a:gd name="connsiteX4" fmla="*/ 1836057 w 3672114"/>
              <a:gd name="connsiteY4" fmla="*/ 0 h 3672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2114" h="3672114">
                <a:moveTo>
                  <a:pt x="1836057" y="0"/>
                </a:moveTo>
                <a:cubicBezTo>
                  <a:pt x="2850083" y="0"/>
                  <a:pt x="3672114" y="822031"/>
                  <a:pt x="3672114" y="1836057"/>
                </a:cubicBezTo>
                <a:cubicBezTo>
                  <a:pt x="3672114" y="2850083"/>
                  <a:pt x="2850083" y="3672114"/>
                  <a:pt x="1836057" y="3672114"/>
                </a:cubicBezTo>
                <a:cubicBezTo>
                  <a:pt x="822031" y="3672114"/>
                  <a:pt x="0" y="2850083"/>
                  <a:pt x="0" y="1836057"/>
                </a:cubicBezTo>
                <a:cubicBezTo>
                  <a:pt x="0" y="822031"/>
                  <a:pt x="822031" y="0"/>
                  <a:pt x="1836057" y="0"/>
                </a:cubicBezTo>
                <a:close/>
              </a:path>
            </a:pathLst>
          </a:custGeom>
          <a:ln w="53975">
            <a:solidFill>
              <a:srgbClr val="FCF8F9"/>
            </a:solidFill>
          </a:ln>
        </p:spPr>
      </p:pic>
      <p:pic>
        <p:nvPicPr>
          <p:cNvPr id="13" name="Picture 12">
            <a:extLst>
              <a:ext uri="{FF2B5EF4-FFF2-40B4-BE49-F238E27FC236}">
                <a16:creationId xmlns:a16="http://schemas.microsoft.com/office/drawing/2014/main" id="{CA2492D5-0158-D93D-4FEF-79B1DAF85C61}"/>
              </a:ext>
            </a:extLst>
          </p:cNvPr>
          <p:cNvPicPr>
            <a:picLocks noChangeAspect="1"/>
          </p:cNvPicPr>
          <p:nvPr/>
        </p:nvPicPr>
        <p:blipFill rotWithShape="1">
          <a:blip r:embed="rId7" cstate="screen">
            <a:extLst>
              <a:ext uri="{BEBA8EAE-BF5A-486C-A8C5-ECC9F3942E4B}">
                <a14:imgProps xmlns:a14="http://schemas.microsoft.com/office/drawing/2010/main">
                  <a14:imgLayer r:embed="rId8">
                    <a14:imgEffect>
                      <a14:brightnessContrast bright="20000"/>
                    </a14:imgEffect>
                  </a14:imgLayer>
                </a14:imgProps>
              </a:ext>
              <a:ext uri="{28A0092B-C50C-407E-A947-70E740481C1C}">
                <a14:useLocalDpi xmlns:a14="http://schemas.microsoft.com/office/drawing/2010/main"/>
              </a:ext>
            </a:extLst>
          </a:blip>
          <a:srcRect/>
          <a:stretch/>
        </p:blipFill>
        <p:spPr>
          <a:xfrm>
            <a:off x="1212519" y="3615730"/>
            <a:ext cx="1836057" cy="1836057"/>
          </a:xfrm>
          <a:custGeom>
            <a:avLst/>
            <a:gdLst>
              <a:gd name="connsiteX0" fmla="*/ 1836057 w 3672114"/>
              <a:gd name="connsiteY0" fmla="*/ 0 h 3672114"/>
              <a:gd name="connsiteX1" fmla="*/ 3672114 w 3672114"/>
              <a:gd name="connsiteY1" fmla="*/ 1836057 h 3672114"/>
              <a:gd name="connsiteX2" fmla="*/ 1836057 w 3672114"/>
              <a:gd name="connsiteY2" fmla="*/ 3672114 h 3672114"/>
              <a:gd name="connsiteX3" fmla="*/ 0 w 3672114"/>
              <a:gd name="connsiteY3" fmla="*/ 1836057 h 3672114"/>
              <a:gd name="connsiteX4" fmla="*/ 1836057 w 3672114"/>
              <a:gd name="connsiteY4" fmla="*/ 0 h 3672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2114" h="3672114">
                <a:moveTo>
                  <a:pt x="1836057" y="0"/>
                </a:moveTo>
                <a:cubicBezTo>
                  <a:pt x="2850083" y="0"/>
                  <a:pt x="3672114" y="822031"/>
                  <a:pt x="3672114" y="1836057"/>
                </a:cubicBezTo>
                <a:cubicBezTo>
                  <a:pt x="3672114" y="2850083"/>
                  <a:pt x="2850083" y="3672114"/>
                  <a:pt x="1836057" y="3672114"/>
                </a:cubicBezTo>
                <a:cubicBezTo>
                  <a:pt x="822031" y="3672114"/>
                  <a:pt x="0" y="2850083"/>
                  <a:pt x="0" y="1836057"/>
                </a:cubicBezTo>
                <a:cubicBezTo>
                  <a:pt x="0" y="822031"/>
                  <a:pt x="822031" y="0"/>
                  <a:pt x="1836057" y="0"/>
                </a:cubicBezTo>
                <a:close/>
              </a:path>
            </a:pathLst>
          </a:custGeom>
          <a:ln w="53975">
            <a:solidFill>
              <a:srgbClr val="FCF8F9"/>
            </a:solidFill>
          </a:ln>
        </p:spPr>
      </p:pic>
      <p:sp>
        <p:nvSpPr>
          <p:cNvPr id="15" name="TextBox 14">
            <a:extLst>
              <a:ext uri="{FF2B5EF4-FFF2-40B4-BE49-F238E27FC236}">
                <a16:creationId xmlns:a16="http://schemas.microsoft.com/office/drawing/2014/main" id="{3F87EC5E-7AA8-109E-FD90-C4E1BA37771B}"/>
              </a:ext>
            </a:extLst>
          </p:cNvPr>
          <p:cNvSpPr txBox="1"/>
          <p:nvPr/>
        </p:nvSpPr>
        <p:spPr>
          <a:xfrm>
            <a:off x="6799476" y="3612032"/>
            <a:ext cx="4274456" cy="1652789"/>
          </a:xfrm>
          <a:prstGeom prst="rect">
            <a:avLst/>
          </a:prstGeom>
          <a:noFill/>
        </p:spPr>
        <p:txBody>
          <a:bodyPr wrap="square" anchor="ctr" anchorCtr="0">
            <a:no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1500" i="0" u="none" strike="noStrike" kern="1200" cap="none" spc="0" normalizeH="0" baseline="0" noProof="0" dirty="0">
                <a:ln>
                  <a:noFill/>
                </a:ln>
                <a:effectLst/>
                <a:uLnTx/>
                <a:uFillTx/>
                <a:latin typeface="Bahnschrift SemiBold SemiConden" panose="020B0502040204020203" pitchFamily="34" charset="0"/>
              </a:rPr>
              <a:t>Thank</a:t>
            </a:r>
            <a:r>
              <a:rPr kumimoji="0" lang="en-US" sz="11500" i="0" u="none" strike="noStrike" kern="1200" cap="none" spc="0" normalizeH="0" noProof="0" dirty="0">
                <a:ln>
                  <a:noFill/>
                </a:ln>
                <a:effectLst/>
                <a:uLnTx/>
                <a:uFillTx/>
                <a:latin typeface="Bahnschrift SemiBold SemiConden" panose="020B0502040204020203" pitchFamily="34" charset="0"/>
              </a:rPr>
              <a:t> you!</a:t>
            </a:r>
            <a:endParaRPr lang="en-US" sz="6000" b="1" dirty="0">
              <a:latin typeface="Bahnschrift SemiBold SemiConden" panose="020B0502040204020203" pitchFamily="34" charset="0"/>
            </a:endParaRPr>
          </a:p>
        </p:txBody>
      </p:sp>
      <p:pic>
        <p:nvPicPr>
          <p:cNvPr id="8" name="Picture 7">
            <a:extLst>
              <a:ext uri="{FF2B5EF4-FFF2-40B4-BE49-F238E27FC236}">
                <a16:creationId xmlns:a16="http://schemas.microsoft.com/office/drawing/2014/main" id="{59528731-730D-429F-F849-B8F0816FAE10}"/>
              </a:ext>
            </a:extLst>
          </p:cNvPr>
          <p:cNvPicPr>
            <a:picLocks noChangeAspect="1"/>
          </p:cNvPicPr>
          <p:nvPr/>
        </p:nvPicPr>
        <p:blipFill rotWithShape="1">
          <a:blip r:embed="rId9" cstate="screen">
            <a:extLst>
              <a:ext uri="{BEBA8EAE-BF5A-486C-A8C5-ECC9F3942E4B}">
                <a14:imgProps xmlns:a14="http://schemas.microsoft.com/office/drawing/2010/main">
                  <a14:imgLayer r:embed="rId10">
                    <a14:imgEffect>
                      <a14:brightnessContrast bright="20000" contrast="20000"/>
                    </a14:imgEffect>
                  </a14:imgLayer>
                </a14:imgProps>
              </a:ext>
              <a:ext uri="{28A0092B-C50C-407E-A947-70E740481C1C}">
                <a14:useLocalDpi xmlns:a14="http://schemas.microsoft.com/office/drawing/2010/main"/>
              </a:ext>
            </a:extLst>
          </a:blip>
          <a:srcRect/>
          <a:stretch/>
        </p:blipFill>
        <p:spPr>
          <a:xfrm>
            <a:off x="2542010" y="4073435"/>
            <a:ext cx="1836057" cy="1836057"/>
          </a:xfrm>
          <a:custGeom>
            <a:avLst/>
            <a:gdLst>
              <a:gd name="connsiteX0" fmla="*/ 1836057 w 3672114"/>
              <a:gd name="connsiteY0" fmla="*/ 0 h 3672114"/>
              <a:gd name="connsiteX1" fmla="*/ 3672114 w 3672114"/>
              <a:gd name="connsiteY1" fmla="*/ 1836057 h 3672114"/>
              <a:gd name="connsiteX2" fmla="*/ 1836057 w 3672114"/>
              <a:gd name="connsiteY2" fmla="*/ 3672114 h 3672114"/>
              <a:gd name="connsiteX3" fmla="*/ 0 w 3672114"/>
              <a:gd name="connsiteY3" fmla="*/ 1836057 h 3672114"/>
              <a:gd name="connsiteX4" fmla="*/ 1836057 w 3672114"/>
              <a:gd name="connsiteY4" fmla="*/ 0 h 3672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2114" h="3672114">
                <a:moveTo>
                  <a:pt x="1836057" y="0"/>
                </a:moveTo>
                <a:cubicBezTo>
                  <a:pt x="2850083" y="0"/>
                  <a:pt x="3672114" y="822031"/>
                  <a:pt x="3672114" y="1836057"/>
                </a:cubicBezTo>
                <a:cubicBezTo>
                  <a:pt x="3672114" y="2850083"/>
                  <a:pt x="2850083" y="3672114"/>
                  <a:pt x="1836057" y="3672114"/>
                </a:cubicBezTo>
                <a:cubicBezTo>
                  <a:pt x="822031" y="3672114"/>
                  <a:pt x="0" y="2850083"/>
                  <a:pt x="0" y="1836057"/>
                </a:cubicBezTo>
                <a:cubicBezTo>
                  <a:pt x="0" y="822031"/>
                  <a:pt x="822031" y="0"/>
                  <a:pt x="1836057" y="0"/>
                </a:cubicBezTo>
                <a:close/>
              </a:path>
            </a:pathLst>
          </a:custGeom>
          <a:ln w="53975">
            <a:solidFill>
              <a:srgbClr val="FCF8F9"/>
            </a:solidFill>
          </a:ln>
        </p:spPr>
      </p:pic>
      <p:pic>
        <p:nvPicPr>
          <p:cNvPr id="14" name="Picture 13">
            <a:extLst>
              <a:ext uri="{FF2B5EF4-FFF2-40B4-BE49-F238E27FC236}">
                <a16:creationId xmlns:a16="http://schemas.microsoft.com/office/drawing/2014/main" id="{2057F3CA-CBAF-938F-8C36-97853400EE9A}"/>
              </a:ext>
            </a:extLst>
          </p:cNvPr>
          <p:cNvPicPr>
            <a:picLocks noChangeAspect="1"/>
          </p:cNvPicPr>
          <p:nvPr/>
        </p:nvPicPr>
        <p:blipFill rotWithShape="1">
          <a:blip r:embed="rId11">
            <a:extLst>
              <a:ext uri="{28A0092B-C50C-407E-A947-70E740481C1C}">
                <a14:useLocalDpi xmlns:a14="http://schemas.microsoft.com/office/drawing/2010/main" val="0"/>
              </a:ext>
            </a:extLst>
          </a:blip>
          <a:srcRect l="406" t="1103" r="406" b="24831"/>
          <a:stretch/>
        </p:blipFill>
        <p:spPr>
          <a:xfrm>
            <a:off x="4201884" y="4073434"/>
            <a:ext cx="1844110" cy="1836057"/>
          </a:xfrm>
          <a:custGeom>
            <a:avLst/>
            <a:gdLst>
              <a:gd name="connsiteX0" fmla="*/ 1836057 w 3672114"/>
              <a:gd name="connsiteY0" fmla="*/ 0 h 3672114"/>
              <a:gd name="connsiteX1" fmla="*/ 3672114 w 3672114"/>
              <a:gd name="connsiteY1" fmla="*/ 1836057 h 3672114"/>
              <a:gd name="connsiteX2" fmla="*/ 1836057 w 3672114"/>
              <a:gd name="connsiteY2" fmla="*/ 3672114 h 3672114"/>
              <a:gd name="connsiteX3" fmla="*/ 0 w 3672114"/>
              <a:gd name="connsiteY3" fmla="*/ 1836057 h 3672114"/>
              <a:gd name="connsiteX4" fmla="*/ 1836057 w 3672114"/>
              <a:gd name="connsiteY4" fmla="*/ 0 h 3672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2114" h="3672114">
                <a:moveTo>
                  <a:pt x="1836057" y="0"/>
                </a:moveTo>
                <a:cubicBezTo>
                  <a:pt x="2850083" y="0"/>
                  <a:pt x="3672114" y="822031"/>
                  <a:pt x="3672114" y="1836057"/>
                </a:cubicBezTo>
                <a:cubicBezTo>
                  <a:pt x="3672114" y="2850083"/>
                  <a:pt x="2850083" y="3672114"/>
                  <a:pt x="1836057" y="3672114"/>
                </a:cubicBezTo>
                <a:cubicBezTo>
                  <a:pt x="822031" y="3672114"/>
                  <a:pt x="0" y="2850083"/>
                  <a:pt x="0" y="1836057"/>
                </a:cubicBezTo>
                <a:cubicBezTo>
                  <a:pt x="0" y="822031"/>
                  <a:pt x="822031" y="0"/>
                  <a:pt x="1836057" y="0"/>
                </a:cubicBezTo>
                <a:close/>
              </a:path>
            </a:pathLst>
          </a:custGeom>
          <a:ln w="53975">
            <a:solidFill>
              <a:srgbClr val="FCF8F9"/>
            </a:solidFill>
          </a:ln>
        </p:spPr>
      </p:pic>
      <p:grpSp>
        <p:nvGrpSpPr>
          <p:cNvPr id="10" name="Group 9">
            <a:extLst>
              <a:ext uri="{FF2B5EF4-FFF2-40B4-BE49-F238E27FC236}">
                <a16:creationId xmlns:a16="http://schemas.microsoft.com/office/drawing/2014/main" id="{221A27A1-BD7C-A752-E5C4-04265BF0F61F}"/>
              </a:ext>
            </a:extLst>
          </p:cNvPr>
          <p:cNvGrpSpPr/>
          <p:nvPr/>
        </p:nvGrpSpPr>
        <p:grpSpPr>
          <a:xfrm>
            <a:off x="3020997" y="3183925"/>
            <a:ext cx="629981" cy="746492"/>
            <a:chOff x="5559565" y="4069687"/>
            <a:chExt cx="629981" cy="746492"/>
          </a:xfrm>
        </p:grpSpPr>
        <p:sp>
          <p:nvSpPr>
            <p:cNvPr id="9" name="Oval 8">
              <a:extLst>
                <a:ext uri="{FF2B5EF4-FFF2-40B4-BE49-F238E27FC236}">
                  <a16:creationId xmlns:a16="http://schemas.microsoft.com/office/drawing/2014/main" id="{810064F4-8404-4008-682E-DCC9C1BEC6B0}"/>
                </a:ext>
              </a:extLst>
            </p:cNvPr>
            <p:cNvSpPr/>
            <p:nvPr/>
          </p:nvSpPr>
          <p:spPr>
            <a:xfrm>
              <a:off x="5559565" y="4497795"/>
              <a:ext cx="318384" cy="318384"/>
            </a:xfrm>
            <a:prstGeom prst="ellipse">
              <a:avLst/>
            </a:prstGeom>
            <a:solidFill>
              <a:srgbClr val="E43B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1135B16-187B-D70A-50D6-2071B6995FA5}"/>
                </a:ext>
              </a:extLst>
            </p:cNvPr>
            <p:cNvSpPr/>
            <p:nvPr/>
          </p:nvSpPr>
          <p:spPr>
            <a:xfrm>
              <a:off x="5610550" y="4069687"/>
              <a:ext cx="578996" cy="578996"/>
            </a:xfrm>
            <a:prstGeom prst="ellipse">
              <a:avLst/>
            </a:prstGeom>
            <a:solidFill>
              <a:srgbClr val="E8F0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5">
            <a:extLst>
              <a:ext uri="{FF2B5EF4-FFF2-40B4-BE49-F238E27FC236}">
                <a16:creationId xmlns:a16="http://schemas.microsoft.com/office/drawing/2014/main" id="{84F38D34-CC53-2EF5-0B52-5E6282792FAC}"/>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2778060" y="764384"/>
            <a:ext cx="2847648" cy="2847648"/>
          </a:xfrm>
          <a:prstGeom prst="ellipse">
            <a:avLst/>
          </a:prstGeom>
          <a:ln w="63500">
            <a:solidFill>
              <a:schemeClr val="bg1"/>
            </a:solidFill>
          </a:ln>
        </p:spPr>
      </p:pic>
      <p:sp>
        <p:nvSpPr>
          <p:cNvPr id="17" name="TextBox 16">
            <a:extLst>
              <a:ext uri="{FF2B5EF4-FFF2-40B4-BE49-F238E27FC236}">
                <a16:creationId xmlns:a16="http://schemas.microsoft.com/office/drawing/2014/main" id="{3B787127-A3FB-4A6D-A756-97B2D045DF61}"/>
              </a:ext>
            </a:extLst>
          </p:cNvPr>
          <p:cNvSpPr txBox="1"/>
          <p:nvPr/>
        </p:nvSpPr>
        <p:spPr>
          <a:xfrm>
            <a:off x="525901" y="5662319"/>
            <a:ext cx="6250153" cy="1040285"/>
          </a:xfrm>
          <a:prstGeom prst="rect">
            <a:avLst/>
          </a:prstGeom>
          <a:noFill/>
        </p:spPr>
        <p:txBody>
          <a:bodyPr wrap="square">
            <a:spAutoFit/>
          </a:bodyPr>
          <a:lstStyle/>
          <a:p>
            <a:pPr marL="0" marR="0" lvl="0" indent="0" defTabSz="914400" rtl="0" eaLnBrk="1" fontAlgn="auto" latinLnBrk="0" hangingPunct="1">
              <a:lnSpc>
                <a:spcPct val="60000"/>
              </a:lnSpc>
              <a:spcBef>
                <a:spcPts val="0"/>
              </a:spcBef>
              <a:spcAft>
                <a:spcPts val="0"/>
              </a:spcAft>
              <a:buClrTx/>
              <a:buSzTx/>
              <a:buFontTx/>
              <a:buNone/>
              <a:tabLst/>
              <a:defRPr/>
            </a:pPr>
            <a:endParaRPr kumimoji="0" lang="en-US" sz="4800" i="0" u="none" strike="noStrike" kern="1200" cap="none" spc="0" normalizeH="0" baseline="0" noProof="0" dirty="0">
              <a:ln>
                <a:noFill/>
              </a:ln>
              <a:effectLst/>
              <a:uLnTx/>
              <a:uFillTx/>
              <a:latin typeface="Bahnschrift SemiBold SemiConden" panose="020B0502040204020203" pitchFamily="34" charset="0"/>
            </a:endParaRPr>
          </a:p>
          <a:p>
            <a:pPr marL="0" marR="0" lvl="0" indent="0" defTabSz="914400" rtl="0" eaLnBrk="1" fontAlgn="auto" latinLnBrk="0" hangingPunct="1">
              <a:lnSpc>
                <a:spcPct val="50000"/>
              </a:lnSpc>
              <a:spcBef>
                <a:spcPts val="0"/>
              </a:spcBef>
              <a:spcAft>
                <a:spcPts val="0"/>
              </a:spcAft>
              <a:buClrTx/>
              <a:buSzTx/>
              <a:buFontTx/>
              <a:buNone/>
              <a:tabLst/>
              <a:defRPr/>
            </a:pPr>
            <a:r>
              <a:rPr lang="en-US" sz="6000" dirty="0">
                <a:solidFill>
                  <a:schemeClr val="tx1">
                    <a:lumMod val="50000"/>
                    <a:lumOff val="50000"/>
                  </a:schemeClr>
                </a:solidFill>
                <a:latin typeface="Bahnschrift SemiBold SemiConden" panose="020B0502040204020203" pitchFamily="34" charset="0"/>
              </a:rPr>
              <a:t>SOS Pi Group 4</a:t>
            </a:r>
          </a:p>
        </p:txBody>
      </p:sp>
      <p:sp>
        <p:nvSpPr>
          <p:cNvPr id="2" name="Rectangle 1">
            <a:extLst>
              <a:ext uri="{FF2B5EF4-FFF2-40B4-BE49-F238E27FC236}">
                <a16:creationId xmlns:a16="http://schemas.microsoft.com/office/drawing/2014/main" id="{43BCAD4F-39AB-4B2B-992A-17B14D343660}"/>
              </a:ext>
            </a:extLst>
          </p:cNvPr>
          <p:cNvSpPr/>
          <p:nvPr/>
        </p:nvSpPr>
        <p:spPr>
          <a:xfrm>
            <a:off x="444258" y="5874566"/>
            <a:ext cx="81643" cy="662759"/>
          </a:xfrm>
          <a:prstGeom prst="rect">
            <a:avLst/>
          </a:prstGeom>
          <a:solidFill>
            <a:srgbClr val="E43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78150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801"/>
                            </p:stCondLst>
                            <p:childTnLst>
                              <p:par>
                                <p:cTn id="8" presetID="2" presetClass="entr" presetSubtype="8"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500" fill="hold"/>
                                        <p:tgtEl>
                                          <p:spTgt spid="2"/>
                                        </p:tgtEl>
                                        <p:attrNameLst>
                                          <p:attrName>ppt_x</p:attrName>
                                        </p:attrNameLst>
                                      </p:cBhvr>
                                      <p:tavLst>
                                        <p:tav tm="0">
                                          <p:val>
                                            <p:strVal val="0-#ppt_w/2"/>
                                          </p:val>
                                        </p:tav>
                                        <p:tav tm="100000">
                                          <p:val>
                                            <p:strVal val="#ppt_x"/>
                                          </p:val>
                                        </p:tav>
                                      </p:tavLst>
                                    </p:anim>
                                    <p:anim calcmode="lin" valueType="num">
                                      <p:cBhvr additive="base">
                                        <p:cTn id="11" dur="500" fill="hold"/>
                                        <p:tgtEl>
                                          <p:spTgt spid="2"/>
                                        </p:tgtEl>
                                        <p:attrNameLst>
                                          <p:attrName>ppt_y</p:attrName>
                                        </p:attrNameLst>
                                      </p:cBhvr>
                                      <p:tavLst>
                                        <p:tav tm="0">
                                          <p:val>
                                            <p:strVal val="#ppt_y"/>
                                          </p:val>
                                        </p:tav>
                                        <p:tav tm="100000">
                                          <p:val>
                                            <p:strVal val="#ppt_y"/>
                                          </p:val>
                                        </p:tav>
                                      </p:tavLst>
                                    </p:anim>
                                  </p:childTnLst>
                                </p:cTn>
                              </p:par>
                            </p:childTnLst>
                          </p:cTn>
                        </p:par>
                        <p:par>
                          <p:cTn id="12" fill="hold">
                            <p:stCondLst>
                              <p:cond delay="1301"/>
                            </p:stCondLst>
                            <p:childTnLst>
                              <p:par>
                                <p:cTn id="13" presetID="1" presetClass="entr" presetSubtype="0" fill="hold" grpId="0" nodeType="afterEffect">
                                  <p:stCondLst>
                                    <p:cond delay="0"/>
                                  </p:stCondLst>
                                  <p:iterate type="lt">
                                    <p:tmAbs val="100"/>
                                  </p:iterate>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AF64024C-2CCD-0BF7-20C7-745894785B59}"/>
              </a:ext>
            </a:extLst>
          </p:cNvPr>
          <p:cNvSpPr/>
          <p:nvPr/>
        </p:nvSpPr>
        <p:spPr>
          <a:xfrm>
            <a:off x="981020" y="841175"/>
            <a:ext cx="5050972" cy="5175649"/>
          </a:xfrm>
          <a:prstGeom prst="roundRect">
            <a:avLst>
              <a:gd name="adj" fmla="val 9109"/>
            </a:avLst>
          </a:prstGeom>
          <a:solidFill>
            <a:srgbClr val="FCF8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A847FF7C-8DB9-D867-0024-661509A12796}"/>
              </a:ext>
            </a:extLst>
          </p:cNvPr>
          <p:cNvSpPr/>
          <p:nvPr/>
        </p:nvSpPr>
        <p:spPr>
          <a:xfrm>
            <a:off x="7141028" y="3843177"/>
            <a:ext cx="5050972" cy="2496457"/>
          </a:xfrm>
          <a:prstGeom prst="roundRect">
            <a:avLst>
              <a:gd name="adj" fmla="val 9109"/>
            </a:avLst>
          </a:prstGeom>
          <a:solidFill>
            <a:srgbClr val="E43B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51C4069-DA1D-8866-F46A-8C747043D6D2}"/>
              </a:ext>
            </a:extLst>
          </p:cNvPr>
          <p:cNvPicPr>
            <a:picLocks noChangeAspect="1"/>
          </p:cNvPicPr>
          <p:nvPr/>
        </p:nvPicPr>
        <p:blipFill>
          <a:blip r:embed="rId2"/>
          <a:stretch>
            <a:fillRect/>
          </a:stretch>
        </p:blipFill>
        <p:spPr>
          <a:xfrm>
            <a:off x="-10201830" y="1088040"/>
            <a:ext cx="8923840" cy="6692880"/>
          </a:xfrm>
          <a:prstGeom prst="rect">
            <a:avLst/>
          </a:prstGeom>
        </p:spPr>
      </p:pic>
      <p:pic>
        <p:nvPicPr>
          <p:cNvPr id="36" name="Picture 35">
            <a:extLst>
              <a:ext uri="{FF2B5EF4-FFF2-40B4-BE49-F238E27FC236}">
                <a16:creationId xmlns:a16="http://schemas.microsoft.com/office/drawing/2014/main" id="{F4CFDB39-3401-80F6-F964-24833EAC45F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529773" y="-3469755"/>
            <a:ext cx="7792007" cy="15234643"/>
          </a:xfrm>
          <a:prstGeom prst="rect">
            <a:avLst/>
          </a:prstGeom>
          <a:solidFill>
            <a:schemeClr val="bg1"/>
          </a:solidFill>
        </p:spPr>
      </p:pic>
      <p:sp>
        <p:nvSpPr>
          <p:cNvPr id="7" name="TextBox 6">
            <a:extLst>
              <a:ext uri="{FF2B5EF4-FFF2-40B4-BE49-F238E27FC236}">
                <a16:creationId xmlns:a16="http://schemas.microsoft.com/office/drawing/2014/main" id="{DE501479-CCF1-363C-0F56-FA6B2C5662DC}"/>
              </a:ext>
            </a:extLst>
          </p:cNvPr>
          <p:cNvSpPr txBox="1"/>
          <p:nvPr/>
        </p:nvSpPr>
        <p:spPr>
          <a:xfrm>
            <a:off x="1428209" y="1088040"/>
            <a:ext cx="3502152" cy="551561"/>
          </a:xfrm>
          <a:prstGeom prst="rect">
            <a:avLst/>
          </a:prstGeom>
          <a:noFill/>
        </p:spPr>
        <p:txBody>
          <a:bodyPr wrap="square">
            <a:spAutoFit/>
          </a:bodyPr>
          <a:lstStyle/>
          <a:p>
            <a:pPr marL="0" marR="0" lvl="0" indent="0" defTabSz="914400" rtl="0" eaLnBrk="1" fontAlgn="auto" latinLnBrk="0" hangingPunct="1">
              <a:lnSpc>
                <a:spcPct val="60000"/>
              </a:lnSpc>
              <a:spcBef>
                <a:spcPts val="0"/>
              </a:spcBef>
              <a:spcAft>
                <a:spcPts val="0"/>
              </a:spcAft>
              <a:buClrTx/>
              <a:buSzTx/>
              <a:buFontTx/>
              <a:buNone/>
              <a:tabLst/>
              <a:defRPr/>
            </a:pPr>
            <a:r>
              <a:rPr kumimoji="0" lang="en-US" sz="4800" i="0" u="none" strike="noStrike" kern="1200" cap="none" spc="0" normalizeH="0" baseline="0" noProof="0" dirty="0">
                <a:ln>
                  <a:noFill/>
                </a:ln>
                <a:effectLst/>
                <a:uLnTx/>
                <a:uFillTx/>
                <a:latin typeface="Bahnschrift SemiBold SemiConden" panose="020B0502040204020203" pitchFamily="34" charset="0"/>
              </a:rPr>
              <a:t>To</a:t>
            </a:r>
            <a:r>
              <a:rPr lang="en-US" sz="4800" dirty="0">
                <a:latin typeface="Bahnschrift SemiBold SemiConden" panose="020B0502040204020203" pitchFamily="34" charset="0"/>
              </a:rPr>
              <a:t>dos</a:t>
            </a:r>
            <a:endParaRPr lang="en-US" sz="6000" dirty="0">
              <a:solidFill>
                <a:schemeClr val="tx1">
                  <a:lumMod val="50000"/>
                  <a:lumOff val="50000"/>
                </a:schemeClr>
              </a:solidFill>
              <a:latin typeface="Bahnschrift SemiBold SemiConden" panose="020B0502040204020203" pitchFamily="34" charset="0"/>
            </a:endParaRPr>
          </a:p>
        </p:txBody>
      </p:sp>
      <p:cxnSp>
        <p:nvCxnSpPr>
          <p:cNvPr id="3" name="Straight Connector 2">
            <a:extLst>
              <a:ext uri="{FF2B5EF4-FFF2-40B4-BE49-F238E27FC236}">
                <a16:creationId xmlns:a16="http://schemas.microsoft.com/office/drawing/2014/main" id="{04508B15-BB29-D510-771B-8BF946B4623D}"/>
              </a:ext>
            </a:extLst>
          </p:cNvPr>
          <p:cNvCxnSpPr/>
          <p:nvPr/>
        </p:nvCxnSpPr>
        <p:spPr>
          <a:xfrm>
            <a:off x="1499616" y="1722381"/>
            <a:ext cx="3502152"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1BBF460-06BF-8FAE-AF01-A49814474800}"/>
              </a:ext>
            </a:extLst>
          </p:cNvPr>
          <p:cNvSpPr txBox="1"/>
          <p:nvPr/>
        </p:nvSpPr>
        <p:spPr>
          <a:xfrm>
            <a:off x="981020" y="1522230"/>
            <a:ext cx="5972409" cy="4263668"/>
          </a:xfrm>
          <a:prstGeom prst="rect">
            <a:avLst/>
          </a:prstGeom>
          <a:noFill/>
        </p:spPr>
        <p:txBody>
          <a:bodyPr wrap="square">
            <a:spAutoFit/>
          </a:bodyPr>
          <a:lstStyle/>
          <a:p>
            <a:pPr marL="685800" marR="0" lvl="0" indent="-685800" defTabSz="914400" rtl="0" eaLnBrk="1" fontAlgn="auto" latinLnBrk="0" hangingPunct="1">
              <a:lnSpc>
                <a:spcPct val="60000"/>
              </a:lnSpc>
              <a:spcBef>
                <a:spcPts val="0"/>
              </a:spcBef>
              <a:spcAft>
                <a:spcPts val="0"/>
              </a:spcAft>
              <a:buClrTx/>
              <a:buSzTx/>
              <a:buFont typeface="Arial" panose="020B0604020202020204" pitchFamily="34" charset="0"/>
              <a:buChar char="•"/>
              <a:tabLst/>
              <a:defRPr/>
            </a:pPr>
            <a:r>
              <a:rPr kumimoji="0" lang="en-US" sz="2800" i="0" u="none" strike="noStrike" kern="1200" cap="none" spc="0" normalizeH="0" baseline="0" noProof="0" dirty="0">
                <a:ln>
                  <a:noFill/>
                </a:ln>
                <a:solidFill>
                  <a:schemeClr val="tx1">
                    <a:lumMod val="65000"/>
                    <a:lumOff val="35000"/>
                  </a:schemeClr>
                </a:solidFill>
                <a:effectLst/>
                <a:uLnTx/>
                <a:uFillTx/>
                <a:latin typeface="Aptos" panose="020B0004020202020204" pitchFamily="34" charset="0"/>
              </a:rPr>
              <a:t>Reduce technical</a:t>
            </a:r>
            <a:r>
              <a:rPr kumimoji="0" lang="en-US" sz="2800" i="0" u="none" strike="noStrike" kern="1200" cap="none" spc="0" normalizeH="0" noProof="0" dirty="0">
                <a:ln>
                  <a:noFill/>
                </a:ln>
                <a:solidFill>
                  <a:schemeClr val="tx1">
                    <a:lumMod val="65000"/>
                    <a:lumOff val="35000"/>
                  </a:schemeClr>
                </a:solidFill>
                <a:effectLst/>
                <a:uLnTx/>
                <a:uFillTx/>
                <a:latin typeface="Aptos" panose="020B0004020202020204" pitchFamily="34" charset="0"/>
              </a:rPr>
              <a:t> jargons.</a:t>
            </a:r>
          </a:p>
          <a:p>
            <a:pPr marL="685800" marR="0" lvl="0" indent="-685800" defTabSz="914400" rtl="0" eaLnBrk="1" fontAlgn="auto" latinLnBrk="0" hangingPunct="1">
              <a:lnSpc>
                <a:spcPct val="60000"/>
              </a:lnSpc>
              <a:spcBef>
                <a:spcPts val="0"/>
              </a:spcBef>
              <a:spcAft>
                <a:spcPts val="0"/>
              </a:spcAft>
              <a:buClrTx/>
              <a:buSzTx/>
              <a:buFont typeface="Arial" panose="020B0604020202020204" pitchFamily="34" charset="0"/>
              <a:buChar char="•"/>
              <a:tabLst/>
              <a:defRPr/>
            </a:pPr>
            <a:endParaRPr kumimoji="0" lang="en-US" sz="2800" i="0" u="none" strike="noStrike" kern="1200" cap="none" spc="0" normalizeH="0" noProof="0" dirty="0">
              <a:ln>
                <a:noFill/>
              </a:ln>
              <a:solidFill>
                <a:schemeClr val="tx1">
                  <a:lumMod val="65000"/>
                  <a:lumOff val="35000"/>
                </a:schemeClr>
              </a:solidFill>
              <a:effectLst/>
              <a:uLnTx/>
              <a:uFillTx/>
              <a:latin typeface="Aptos" panose="020B0004020202020204" pitchFamily="34" charset="0"/>
            </a:endParaRPr>
          </a:p>
          <a:p>
            <a:pPr marL="685800" indent="-685800">
              <a:lnSpc>
                <a:spcPct val="60000"/>
              </a:lnSpc>
              <a:buFont typeface="Arial" panose="020B0604020202020204" pitchFamily="34" charset="0"/>
              <a:buChar char="•"/>
              <a:defRPr/>
            </a:pPr>
            <a:r>
              <a:rPr lang="en-US" sz="2800" dirty="0">
                <a:solidFill>
                  <a:schemeClr val="tx1">
                    <a:lumMod val="65000"/>
                    <a:lumOff val="35000"/>
                  </a:schemeClr>
                </a:solidFill>
                <a:latin typeface="Aptos" panose="020B0004020202020204" pitchFamily="34" charset="0"/>
              </a:rPr>
              <a:t>Explain that breast masses are extracted and cells in these masses are viewed to check the characteristic of their nucleus.</a:t>
            </a:r>
          </a:p>
          <a:p>
            <a:pPr marL="685800" indent="-685800">
              <a:lnSpc>
                <a:spcPct val="60000"/>
              </a:lnSpc>
              <a:buFont typeface="Arial" panose="020B0604020202020204" pitchFamily="34" charset="0"/>
              <a:buChar char="•"/>
              <a:defRPr/>
            </a:pPr>
            <a:endParaRPr lang="en-US" sz="2800" dirty="0">
              <a:solidFill>
                <a:schemeClr val="tx1">
                  <a:lumMod val="65000"/>
                  <a:lumOff val="35000"/>
                </a:schemeClr>
              </a:solidFill>
              <a:latin typeface="Aptos" panose="020B0004020202020204" pitchFamily="34" charset="0"/>
            </a:endParaRPr>
          </a:p>
          <a:p>
            <a:pPr marL="685800" indent="-685800">
              <a:lnSpc>
                <a:spcPct val="60000"/>
              </a:lnSpc>
              <a:buFont typeface="Arial" panose="020B0604020202020204" pitchFamily="34" charset="0"/>
              <a:buChar char="•"/>
              <a:defRPr/>
            </a:pPr>
            <a:r>
              <a:rPr lang="en-US" sz="2800" dirty="0">
                <a:solidFill>
                  <a:schemeClr val="tx1">
                    <a:lumMod val="65000"/>
                    <a:lumOff val="35000"/>
                  </a:schemeClr>
                </a:solidFill>
                <a:latin typeface="Aptos" panose="020B0004020202020204" pitchFamily="34" charset="0"/>
              </a:rPr>
              <a:t>Train a model to predict based on learned data.</a:t>
            </a:r>
          </a:p>
          <a:p>
            <a:pPr marL="685800" indent="-685800">
              <a:lnSpc>
                <a:spcPct val="60000"/>
              </a:lnSpc>
              <a:buFont typeface="Arial" panose="020B0604020202020204" pitchFamily="34" charset="0"/>
              <a:buChar char="•"/>
              <a:defRPr/>
            </a:pPr>
            <a:endParaRPr lang="en-US" sz="2800" dirty="0">
              <a:solidFill>
                <a:schemeClr val="tx1">
                  <a:lumMod val="65000"/>
                  <a:lumOff val="35000"/>
                </a:schemeClr>
              </a:solidFill>
              <a:latin typeface="Aptos" panose="020B0004020202020204" pitchFamily="34" charset="0"/>
            </a:endParaRPr>
          </a:p>
          <a:p>
            <a:pPr marL="685800" indent="-685800">
              <a:lnSpc>
                <a:spcPct val="60000"/>
              </a:lnSpc>
              <a:buFont typeface="Arial" panose="020B0604020202020204" pitchFamily="34" charset="0"/>
              <a:buChar char="•"/>
              <a:defRPr/>
            </a:pPr>
            <a:r>
              <a:rPr lang="en-US" sz="2800" dirty="0">
                <a:solidFill>
                  <a:schemeClr val="tx1">
                    <a:lumMod val="65000"/>
                    <a:lumOff val="35000"/>
                  </a:schemeClr>
                </a:solidFill>
                <a:latin typeface="Aptos" panose="020B0004020202020204" pitchFamily="34" charset="0"/>
              </a:rPr>
              <a:t>Being able to predict breast cancer.</a:t>
            </a:r>
          </a:p>
          <a:p>
            <a:pPr marL="685800" indent="-685800">
              <a:lnSpc>
                <a:spcPct val="60000"/>
              </a:lnSpc>
              <a:buFont typeface="Arial" panose="020B0604020202020204" pitchFamily="34" charset="0"/>
              <a:buChar char="•"/>
              <a:defRPr/>
            </a:pPr>
            <a:endParaRPr lang="en-US" sz="2800" dirty="0">
              <a:solidFill>
                <a:schemeClr val="tx1">
                  <a:lumMod val="65000"/>
                  <a:lumOff val="35000"/>
                </a:schemeClr>
              </a:solidFill>
              <a:latin typeface="Aptos" panose="020B0004020202020204" pitchFamily="34" charset="0"/>
            </a:endParaRPr>
          </a:p>
          <a:p>
            <a:pPr marL="685800" indent="-685800">
              <a:lnSpc>
                <a:spcPct val="60000"/>
              </a:lnSpc>
              <a:buFont typeface="Arial" panose="020B0604020202020204" pitchFamily="34" charset="0"/>
              <a:buChar char="•"/>
              <a:defRPr/>
            </a:pPr>
            <a:r>
              <a:rPr lang="en-US" sz="2800" dirty="0">
                <a:solidFill>
                  <a:schemeClr val="tx1">
                    <a:lumMod val="65000"/>
                    <a:lumOff val="35000"/>
                  </a:schemeClr>
                </a:solidFill>
                <a:latin typeface="Aptos" panose="020B0004020202020204" pitchFamily="34" charset="0"/>
              </a:rPr>
              <a:t>Logistic regression, with 97% accuracy to make the prediction.</a:t>
            </a:r>
          </a:p>
          <a:p>
            <a:pPr marL="685800" indent="-685800">
              <a:lnSpc>
                <a:spcPct val="60000"/>
              </a:lnSpc>
              <a:buFont typeface="Arial" panose="020B0604020202020204" pitchFamily="34" charset="0"/>
              <a:buChar char="•"/>
              <a:defRPr/>
            </a:pPr>
            <a:endParaRPr lang="en-US" sz="2800" dirty="0">
              <a:solidFill>
                <a:schemeClr val="tx1">
                  <a:lumMod val="65000"/>
                  <a:lumOff val="35000"/>
                </a:schemeClr>
              </a:solidFill>
              <a:latin typeface="Aptos" panose="020B0004020202020204" pitchFamily="34" charset="0"/>
            </a:endParaRPr>
          </a:p>
        </p:txBody>
      </p:sp>
    </p:spTree>
    <p:extLst>
      <p:ext uri="{BB962C8B-B14F-4D97-AF65-F5344CB8AC3E}">
        <p14:creationId xmlns:p14="http://schemas.microsoft.com/office/powerpoint/2010/main" val="99611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0"/>
                                  </p:iterate>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401"/>
                            </p:stCondLst>
                            <p:childTnLst>
                              <p:par>
                                <p:cTn id="8" presetID="1" presetClass="entr" presetSubtype="0" fill="hold" grpId="0" nodeType="afterEffect">
                                  <p:stCondLst>
                                    <p:cond delay="0"/>
                                  </p:stCondLst>
                                  <p:iterate type="lt">
                                    <p:tmAbs val="100"/>
                                  </p:iterate>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AA234-A066-41FA-0ED8-5F0258719EE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860ECB8-0B34-F9A3-4402-7638758FC7B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14665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8851E50-1F8F-4DA7-BE5D-24EC78607299}"/>
              </a:ext>
            </a:extLst>
          </p:cNvPr>
          <p:cNvGrpSpPr/>
          <p:nvPr/>
        </p:nvGrpSpPr>
        <p:grpSpPr>
          <a:xfrm>
            <a:off x="499499" y="462987"/>
            <a:ext cx="861514" cy="861512"/>
            <a:chOff x="1406767" y="925521"/>
            <a:chExt cx="1534553" cy="1534553"/>
          </a:xfrm>
        </p:grpSpPr>
        <p:sp>
          <p:nvSpPr>
            <p:cNvPr id="17" name="Oval 16">
              <a:extLst>
                <a:ext uri="{FF2B5EF4-FFF2-40B4-BE49-F238E27FC236}">
                  <a16:creationId xmlns:a16="http://schemas.microsoft.com/office/drawing/2014/main" id="{A51778A9-CAFD-43EE-8FA1-7D4F2AF9983C}"/>
                </a:ext>
              </a:extLst>
            </p:cNvPr>
            <p:cNvSpPr/>
            <p:nvPr/>
          </p:nvSpPr>
          <p:spPr>
            <a:xfrm>
              <a:off x="1406767" y="925521"/>
              <a:ext cx="1534553" cy="1534553"/>
            </a:xfrm>
            <a:prstGeom prst="ellipse">
              <a:avLst/>
            </a:prstGeom>
            <a:noFill/>
            <a:ln>
              <a:solidFill>
                <a:srgbClr val="E43B82">
                  <a:alpha val="76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C2FC7A36-8136-4F91-8AB2-A79CE96BCF0F}"/>
                </a:ext>
              </a:extLst>
            </p:cNvPr>
            <p:cNvSpPr/>
            <p:nvPr/>
          </p:nvSpPr>
          <p:spPr>
            <a:xfrm>
              <a:off x="2619979" y="1093832"/>
              <a:ext cx="213870" cy="213630"/>
            </a:xfrm>
            <a:prstGeom prst="ellipse">
              <a:avLst/>
            </a:prstGeom>
            <a:gradFill>
              <a:gsLst>
                <a:gs pos="0">
                  <a:srgbClr val="E43B82">
                    <a:lumMod val="60000"/>
                    <a:lumOff val="40000"/>
                  </a:srgbClr>
                </a:gs>
                <a:gs pos="100000">
                  <a:srgbClr val="E43B82"/>
                </a:gs>
              </a:gsLst>
              <a:lin ang="5400000" scaled="1"/>
            </a:gradFill>
            <a:ln w="50800">
              <a:solidFill>
                <a:schemeClr val="bg1"/>
              </a:solidFill>
            </a:ln>
            <a:effectLst>
              <a:outerShdw blurRad="304800" dist="63500" dir="5400000" sx="102000" sy="102000" algn="ctr" rotWithShape="0">
                <a:srgbClr val="E43B82">
                  <a:alpha val="37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958A3182-2400-4495-97B4-CC315EA7F787}"/>
                </a:ext>
              </a:extLst>
            </p:cNvPr>
            <p:cNvSpPr/>
            <p:nvPr/>
          </p:nvSpPr>
          <p:spPr>
            <a:xfrm>
              <a:off x="1574531" y="2103120"/>
              <a:ext cx="213870" cy="213630"/>
            </a:xfrm>
            <a:prstGeom prst="ellipse">
              <a:avLst/>
            </a:prstGeom>
            <a:gradFill>
              <a:gsLst>
                <a:gs pos="0">
                  <a:srgbClr val="E43B82">
                    <a:lumMod val="60000"/>
                    <a:lumOff val="40000"/>
                  </a:srgbClr>
                </a:gs>
                <a:gs pos="100000">
                  <a:srgbClr val="E43B82"/>
                </a:gs>
              </a:gsLst>
              <a:lin ang="5400000" scaled="1"/>
            </a:gradFill>
            <a:ln w="50800">
              <a:solidFill>
                <a:schemeClr val="bg1"/>
              </a:solidFill>
            </a:ln>
            <a:effectLst>
              <a:outerShdw blurRad="304800" dist="63500" dir="5400000" sx="102000" sy="102000" algn="ctr" rotWithShape="0">
                <a:srgbClr val="E43B82">
                  <a:alpha val="37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12">
            <a:extLst>
              <a:ext uri="{FF2B5EF4-FFF2-40B4-BE49-F238E27FC236}">
                <a16:creationId xmlns:a16="http://schemas.microsoft.com/office/drawing/2014/main" id="{74DCDF98-1FE5-42DE-BD71-1620BE996153}"/>
              </a:ext>
            </a:extLst>
          </p:cNvPr>
          <p:cNvGrpSpPr/>
          <p:nvPr/>
        </p:nvGrpSpPr>
        <p:grpSpPr>
          <a:xfrm>
            <a:off x="2002971" y="838200"/>
            <a:ext cx="8229600" cy="4136572"/>
            <a:chOff x="2002971" y="838200"/>
            <a:chExt cx="8229600" cy="4136572"/>
          </a:xfrm>
        </p:grpSpPr>
        <p:sp>
          <p:nvSpPr>
            <p:cNvPr id="4" name="Rectangle: Rounded Corners 3">
              <a:extLst>
                <a:ext uri="{FF2B5EF4-FFF2-40B4-BE49-F238E27FC236}">
                  <a16:creationId xmlns:a16="http://schemas.microsoft.com/office/drawing/2014/main" id="{2179872E-F466-4AE0-AB21-65B21D450F3D}"/>
                </a:ext>
              </a:extLst>
            </p:cNvPr>
            <p:cNvSpPr/>
            <p:nvPr/>
          </p:nvSpPr>
          <p:spPr>
            <a:xfrm>
              <a:off x="2002971" y="838200"/>
              <a:ext cx="8229600" cy="4136572"/>
            </a:xfrm>
            <a:prstGeom prst="roundRect">
              <a:avLst>
                <a:gd name="adj" fmla="val 7193"/>
              </a:avLst>
            </a:prstGeom>
            <a:solidFill>
              <a:srgbClr val="FCF8F9"/>
            </a:solidFill>
            <a:ln>
              <a:noFill/>
            </a:ln>
            <a:effectLst>
              <a:outerShdw blurRad="635000" dist="431800" dir="7620000" algn="tr" rotWithShape="0">
                <a:srgbClr val="E43B82">
                  <a:alpha val="24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822960" rtlCol="0" anchor="ctr"/>
            <a:lstStyle/>
            <a:p>
              <a:pPr>
                <a:lnSpc>
                  <a:spcPct val="80000"/>
                </a:lnSpc>
              </a:pPr>
              <a:endParaRPr lang="en-GB" sz="3600" b="1" dirty="0">
                <a:solidFill>
                  <a:schemeClr val="tx1"/>
                </a:solidFill>
              </a:endParaRPr>
            </a:p>
          </p:txBody>
        </p:sp>
        <p:pic>
          <p:nvPicPr>
            <p:cNvPr id="5" name="Picture 4">
              <a:extLst>
                <a:ext uri="{FF2B5EF4-FFF2-40B4-BE49-F238E27FC236}">
                  <a16:creationId xmlns:a16="http://schemas.microsoft.com/office/drawing/2014/main" id="{6C326E49-7A5C-4377-B9EE-A07C053650C4}"/>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893" b="89954" l="5733" r="95800">
                          <a14:foregroundMark x1="94267" y1="58282" x2="84933" y2="55061"/>
                          <a14:foregroundMark x1="84933" y1="55061" x2="84933" y2="55061"/>
                          <a14:foregroundMark x1="95800" y1="77454" x2="95800" y2="77454"/>
                          <a14:foregroundMark x1="7467" y1="49387" x2="5733" y2="64264"/>
                        </a14:backgroundRemoval>
                      </a14:imgEffect>
                    </a14:imgLayer>
                  </a14:imgProps>
                </a:ext>
              </a:extLst>
            </a:blip>
            <a:srcRect l="7000" r="4001" b="18559"/>
            <a:stretch/>
          </p:blipFill>
          <p:spPr>
            <a:xfrm>
              <a:off x="4072519" y="1034957"/>
              <a:ext cx="4090504" cy="3254016"/>
            </a:xfrm>
            <a:prstGeom prst="roundRect">
              <a:avLst/>
            </a:prstGeom>
          </p:spPr>
        </p:pic>
      </p:grpSp>
      <p:sp>
        <p:nvSpPr>
          <p:cNvPr id="8" name="TextBox 7">
            <a:extLst>
              <a:ext uri="{FF2B5EF4-FFF2-40B4-BE49-F238E27FC236}">
                <a16:creationId xmlns:a16="http://schemas.microsoft.com/office/drawing/2014/main" id="{114ED6FF-E258-406B-97EA-4B870F5EF08E}"/>
              </a:ext>
            </a:extLst>
          </p:cNvPr>
          <p:cNvSpPr txBox="1"/>
          <p:nvPr/>
        </p:nvSpPr>
        <p:spPr>
          <a:xfrm>
            <a:off x="3363686" y="5318229"/>
            <a:ext cx="5464628" cy="790345"/>
          </a:xfrm>
          <a:prstGeom prst="rect">
            <a:avLst/>
          </a:prstGeom>
          <a:noFill/>
        </p:spPr>
        <p:txBody>
          <a:bodyPr wrap="square">
            <a:spAutoFit/>
          </a:bodyPr>
          <a:lstStyle/>
          <a:p>
            <a:pPr algn="ctr">
              <a:lnSpc>
                <a:spcPct val="80000"/>
              </a:lnSpc>
            </a:pPr>
            <a:r>
              <a:rPr lang="en-US" sz="2800" b="1" dirty="0"/>
              <a:t>Fine Needle Aspiration (FNA) of breast masses</a:t>
            </a:r>
            <a:endParaRPr lang="en-GB" sz="2800" b="1" dirty="0"/>
          </a:p>
        </p:txBody>
      </p:sp>
      <p:sp>
        <p:nvSpPr>
          <p:cNvPr id="9" name="Rectangle: Rounded Corners 8">
            <a:extLst>
              <a:ext uri="{FF2B5EF4-FFF2-40B4-BE49-F238E27FC236}">
                <a16:creationId xmlns:a16="http://schemas.microsoft.com/office/drawing/2014/main" id="{6D5FC119-DFEB-4977-9CC5-5477D5C04919}"/>
              </a:ext>
            </a:extLst>
          </p:cNvPr>
          <p:cNvSpPr/>
          <p:nvPr/>
        </p:nvSpPr>
        <p:spPr>
          <a:xfrm>
            <a:off x="10805105" y="1779688"/>
            <a:ext cx="5289364" cy="2658676"/>
          </a:xfrm>
          <a:prstGeom prst="roundRect">
            <a:avLst>
              <a:gd name="adj" fmla="val 7193"/>
            </a:avLst>
          </a:prstGeom>
          <a:solidFill>
            <a:srgbClr val="FCF8F9"/>
          </a:solidFill>
          <a:ln>
            <a:noFill/>
          </a:ln>
          <a:effectLst>
            <a:outerShdw blurRad="635000" dist="431800" dir="7620000" algn="tr" rotWithShape="0">
              <a:srgbClr val="E43B82">
                <a:alpha val="24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822960" rtlCol="0" anchor="ctr"/>
          <a:lstStyle/>
          <a:p>
            <a:pPr>
              <a:lnSpc>
                <a:spcPct val="80000"/>
              </a:lnSpc>
            </a:pPr>
            <a:endParaRPr lang="en-GB" sz="3600" b="1" dirty="0">
              <a:solidFill>
                <a:schemeClr val="tx1"/>
              </a:solidFill>
            </a:endParaRPr>
          </a:p>
        </p:txBody>
      </p:sp>
      <p:sp>
        <p:nvSpPr>
          <p:cNvPr id="11" name="TextBox 10">
            <a:extLst>
              <a:ext uri="{FF2B5EF4-FFF2-40B4-BE49-F238E27FC236}">
                <a16:creationId xmlns:a16="http://schemas.microsoft.com/office/drawing/2014/main" id="{233A13AC-294B-47EA-987A-59821AF11A53}"/>
              </a:ext>
            </a:extLst>
          </p:cNvPr>
          <p:cNvSpPr txBox="1"/>
          <p:nvPr/>
        </p:nvSpPr>
        <p:spPr>
          <a:xfrm>
            <a:off x="15160290" y="5252398"/>
            <a:ext cx="3512249" cy="790345"/>
          </a:xfrm>
          <a:prstGeom prst="rect">
            <a:avLst/>
          </a:prstGeom>
          <a:noFill/>
        </p:spPr>
        <p:txBody>
          <a:bodyPr wrap="square">
            <a:spAutoFit/>
          </a:bodyPr>
          <a:lstStyle/>
          <a:p>
            <a:pPr algn="ctr">
              <a:lnSpc>
                <a:spcPct val="80000"/>
              </a:lnSpc>
            </a:pPr>
            <a:r>
              <a:rPr lang="en-US" sz="2800" b="1" dirty="0">
                <a:solidFill>
                  <a:schemeClr val="bg1">
                    <a:lumMod val="50000"/>
                  </a:schemeClr>
                </a:solidFill>
              </a:rPr>
              <a:t>Cells are tiny building blocks</a:t>
            </a:r>
            <a:endParaRPr lang="en-GB" sz="2800" b="1" dirty="0">
              <a:solidFill>
                <a:schemeClr val="bg1">
                  <a:lumMod val="50000"/>
                </a:schemeClr>
              </a:solidFill>
            </a:endParaRPr>
          </a:p>
        </p:txBody>
      </p:sp>
      <mc:AlternateContent xmlns:mc="http://schemas.openxmlformats.org/markup-compatibility/2006">
        <mc:Choice xmlns:am3d="http://schemas.microsoft.com/office/drawing/2017/model3d" Requires="am3d">
          <p:graphicFrame>
            <p:nvGraphicFramePr>
              <p:cNvPr id="15" name="3D Model 14" descr="Animal cell">
                <a:extLst>
                  <a:ext uri="{FF2B5EF4-FFF2-40B4-BE49-F238E27FC236}">
                    <a16:creationId xmlns:a16="http://schemas.microsoft.com/office/drawing/2014/main" id="{B53FABEE-E3E5-4D9D-9F63-47094980BC20}"/>
                  </a:ext>
                </a:extLst>
              </p:cNvPr>
              <p:cNvGraphicFramePr>
                <a:graphicFrameLocks noChangeAspect="1"/>
              </p:cNvGraphicFramePr>
              <p:nvPr>
                <p:extLst>
                  <p:ext uri="{D42A27DB-BD31-4B8C-83A1-F6EECF244321}">
                    <p14:modId xmlns:p14="http://schemas.microsoft.com/office/powerpoint/2010/main" val="2432014617"/>
                  </p:ext>
                </p:extLst>
              </p:nvPr>
            </p:nvGraphicFramePr>
            <p:xfrm>
              <a:off x="12673034" y="1964515"/>
              <a:ext cx="1751626" cy="2036342"/>
            </p:xfrm>
            <a:graphic>
              <a:graphicData uri="http://schemas.microsoft.com/office/drawing/2017/model3d">
                <am3d:model3d r:embed="rId4">
                  <am3d:spPr>
                    <a:xfrm>
                      <a:off x="0" y="0"/>
                      <a:ext cx="1751626" cy="2036342"/>
                    </a:xfrm>
                    <a:prstGeom prst="rect">
                      <a:avLst/>
                    </a:prstGeom>
                  </am3d:spPr>
                  <am3d:camera>
                    <am3d:pos x="0" y="0" z="71744881"/>
                    <am3d:up dx="0" dy="36000000" dz="0"/>
                    <am3d:lookAt x="0" y="0" z="0"/>
                    <am3d:perspective fov="2700000"/>
                  </am3d:camera>
                  <am3d:trans>
                    <am3d:meterPerModelUnit n="5756435" d="1000000"/>
                    <am3d:preTrans dx="-435879" dy="-14377446" dz="-400437"/>
                    <am3d:scale>
                      <am3d:sx n="1000000" d="1000000"/>
                      <am3d:sy n="1000000" d="1000000"/>
                      <am3d:sz n="1000000" d="1000000"/>
                    </am3d:scale>
                    <am3d:rot ax="2168219" ay="100603" az="73441"/>
                    <am3d:postTrans dx="0" dy="0" dz="0"/>
                  </am3d:trans>
                  <am3d:raster rName="Office3DRenderer" rVer="16.0.8326">
                    <am3d:blip r:embed="rId5"/>
                  </am3d:raster>
                  <am3d:objViewport viewportSz="34085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Animal cell">
                <a:extLst>
                  <a:ext uri="{FF2B5EF4-FFF2-40B4-BE49-F238E27FC236}">
                    <a16:creationId xmlns:a16="http://schemas.microsoft.com/office/drawing/2014/main" id="{B53FABEE-E3E5-4D9D-9F63-47094980BC20}"/>
                  </a:ext>
                </a:extLst>
              </p:cNvPr>
              <p:cNvPicPr>
                <a:picLocks noGrp="1" noRot="1" noChangeAspect="1" noMove="1" noResize="1" noEditPoints="1" noAdjustHandles="1" noChangeArrowheads="1" noChangeShapeType="1" noCrop="1"/>
              </p:cNvPicPr>
              <p:nvPr/>
            </p:nvPicPr>
            <p:blipFill>
              <a:blip r:embed="rId5"/>
              <a:stretch>
                <a:fillRect/>
              </a:stretch>
            </p:blipFill>
            <p:spPr>
              <a:xfrm>
                <a:off x="12673034" y="1964515"/>
                <a:ext cx="1751626" cy="2036342"/>
              </a:xfrm>
              <a:prstGeom prst="rect">
                <a:avLst/>
              </a:prstGeom>
            </p:spPr>
          </p:pic>
        </mc:Fallback>
      </mc:AlternateContent>
      <p:grpSp>
        <p:nvGrpSpPr>
          <p:cNvPr id="20" name="Group 19">
            <a:extLst>
              <a:ext uri="{FF2B5EF4-FFF2-40B4-BE49-F238E27FC236}">
                <a16:creationId xmlns:a16="http://schemas.microsoft.com/office/drawing/2014/main" id="{DB69D4FE-F6AB-45F8-83A8-CB1BD55CBC32}"/>
              </a:ext>
            </a:extLst>
          </p:cNvPr>
          <p:cNvGrpSpPr/>
          <p:nvPr/>
        </p:nvGrpSpPr>
        <p:grpSpPr>
          <a:xfrm>
            <a:off x="10520144" y="5194644"/>
            <a:ext cx="1159526" cy="1520215"/>
            <a:chOff x="5891514" y="462987"/>
            <a:chExt cx="1834590" cy="2405268"/>
          </a:xfrm>
          <a:solidFill>
            <a:srgbClr val="E43B82">
              <a:alpha val="39000"/>
            </a:srgbClr>
          </a:solidFill>
        </p:grpSpPr>
        <p:sp>
          <p:nvSpPr>
            <p:cNvPr id="21" name="Oval 20">
              <a:extLst>
                <a:ext uri="{FF2B5EF4-FFF2-40B4-BE49-F238E27FC236}">
                  <a16:creationId xmlns:a16="http://schemas.microsoft.com/office/drawing/2014/main" id="{99E4CBB8-4EB8-4CE0-BBE4-7001E381050F}"/>
                </a:ext>
              </a:extLst>
            </p:cNvPr>
            <p:cNvSpPr/>
            <p:nvPr/>
          </p:nvSpPr>
          <p:spPr>
            <a:xfrm>
              <a:off x="5891514" y="46298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7FF037A-E779-4BA8-9577-535AEBFA0F46}"/>
                </a:ext>
              </a:extLst>
            </p:cNvPr>
            <p:cNvSpPr/>
            <p:nvPr/>
          </p:nvSpPr>
          <p:spPr>
            <a:xfrm>
              <a:off x="6472178" y="46298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E6BBCF0-6C3A-441C-B436-D0BC1D0337F7}"/>
                </a:ext>
              </a:extLst>
            </p:cNvPr>
            <p:cNvSpPr/>
            <p:nvPr/>
          </p:nvSpPr>
          <p:spPr>
            <a:xfrm>
              <a:off x="7052842" y="46298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AC011C3-E52D-40F5-8995-9745F8DF1340}"/>
                </a:ext>
              </a:extLst>
            </p:cNvPr>
            <p:cNvSpPr/>
            <p:nvPr/>
          </p:nvSpPr>
          <p:spPr>
            <a:xfrm>
              <a:off x="7633506" y="46298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7677A19-8D10-49BB-8F6A-C8588A9A226F}"/>
                </a:ext>
              </a:extLst>
            </p:cNvPr>
            <p:cNvSpPr/>
            <p:nvPr/>
          </p:nvSpPr>
          <p:spPr>
            <a:xfrm>
              <a:off x="5891514" y="925521"/>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AE06CF5-E597-4A2D-BECE-6C08F37755D0}"/>
                </a:ext>
              </a:extLst>
            </p:cNvPr>
            <p:cNvSpPr/>
            <p:nvPr/>
          </p:nvSpPr>
          <p:spPr>
            <a:xfrm>
              <a:off x="6472178" y="925521"/>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6BD4E93-D0B9-48D6-AF44-5D5CDE426EF6}"/>
                </a:ext>
              </a:extLst>
            </p:cNvPr>
            <p:cNvSpPr/>
            <p:nvPr/>
          </p:nvSpPr>
          <p:spPr>
            <a:xfrm>
              <a:off x="7052842" y="925521"/>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54381F6-3C67-4885-B011-00E042401BA4}"/>
                </a:ext>
              </a:extLst>
            </p:cNvPr>
            <p:cNvSpPr/>
            <p:nvPr/>
          </p:nvSpPr>
          <p:spPr>
            <a:xfrm>
              <a:off x="7633506" y="925521"/>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20170672-F48D-4FA7-9A7E-FA3B7A4E0BD7}"/>
                </a:ext>
              </a:extLst>
            </p:cNvPr>
            <p:cNvSpPr/>
            <p:nvPr/>
          </p:nvSpPr>
          <p:spPr>
            <a:xfrm>
              <a:off x="5891514" y="1388055"/>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8BBC6C7-82E2-4D4A-B546-871B2B7E7643}"/>
                </a:ext>
              </a:extLst>
            </p:cNvPr>
            <p:cNvSpPr/>
            <p:nvPr/>
          </p:nvSpPr>
          <p:spPr>
            <a:xfrm>
              <a:off x="6472178" y="1388055"/>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E78DC08-83CA-4A0B-B42E-46BF0A132431}"/>
                </a:ext>
              </a:extLst>
            </p:cNvPr>
            <p:cNvSpPr/>
            <p:nvPr/>
          </p:nvSpPr>
          <p:spPr>
            <a:xfrm>
              <a:off x="7052842" y="1388055"/>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1D3D2E0-7E18-4B85-9B21-4D2C2DDF37BD}"/>
                </a:ext>
              </a:extLst>
            </p:cNvPr>
            <p:cNvSpPr/>
            <p:nvPr/>
          </p:nvSpPr>
          <p:spPr>
            <a:xfrm>
              <a:off x="7633506" y="1388055"/>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3349756-788C-4D5A-A161-BE0ACAE076DE}"/>
                </a:ext>
              </a:extLst>
            </p:cNvPr>
            <p:cNvSpPr/>
            <p:nvPr/>
          </p:nvSpPr>
          <p:spPr>
            <a:xfrm>
              <a:off x="5891514" y="1850589"/>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34BED6F-8BE7-4839-9B15-01B758A1457C}"/>
                </a:ext>
              </a:extLst>
            </p:cNvPr>
            <p:cNvSpPr/>
            <p:nvPr/>
          </p:nvSpPr>
          <p:spPr>
            <a:xfrm>
              <a:off x="6472178" y="1850589"/>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97D2696-08D4-47D7-9505-5E6FC2CA4BA5}"/>
                </a:ext>
              </a:extLst>
            </p:cNvPr>
            <p:cNvSpPr/>
            <p:nvPr/>
          </p:nvSpPr>
          <p:spPr>
            <a:xfrm>
              <a:off x="7052842" y="1850589"/>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E65BB708-99A1-445B-9770-467E8748A4A5}"/>
                </a:ext>
              </a:extLst>
            </p:cNvPr>
            <p:cNvSpPr/>
            <p:nvPr/>
          </p:nvSpPr>
          <p:spPr>
            <a:xfrm>
              <a:off x="7633506" y="1850589"/>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F5867AB-1CA4-4729-B9C7-F1B4D2744EE9}"/>
                </a:ext>
              </a:extLst>
            </p:cNvPr>
            <p:cNvSpPr/>
            <p:nvPr/>
          </p:nvSpPr>
          <p:spPr>
            <a:xfrm>
              <a:off x="5891514" y="2313123"/>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7171C9C-BB0D-4D18-9136-7AA5634833FC}"/>
                </a:ext>
              </a:extLst>
            </p:cNvPr>
            <p:cNvSpPr/>
            <p:nvPr/>
          </p:nvSpPr>
          <p:spPr>
            <a:xfrm>
              <a:off x="6472178" y="2313123"/>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6ABC014-3700-4FD9-A7F2-18A1640F906E}"/>
                </a:ext>
              </a:extLst>
            </p:cNvPr>
            <p:cNvSpPr/>
            <p:nvPr/>
          </p:nvSpPr>
          <p:spPr>
            <a:xfrm>
              <a:off x="7052842" y="2313123"/>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691243FD-CEAA-4989-A7E1-272749A6A58E}"/>
                </a:ext>
              </a:extLst>
            </p:cNvPr>
            <p:cNvSpPr/>
            <p:nvPr/>
          </p:nvSpPr>
          <p:spPr>
            <a:xfrm>
              <a:off x="7633506" y="2313123"/>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BA31CCA-F3E2-4807-BE4C-5B6734B6754D}"/>
                </a:ext>
              </a:extLst>
            </p:cNvPr>
            <p:cNvSpPr/>
            <p:nvPr/>
          </p:nvSpPr>
          <p:spPr>
            <a:xfrm>
              <a:off x="5891514" y="277565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5D79E9D6-4070-43F1-AC9E-4636AE20C435}"/>
                </a:ext>
              </a:extLst>
            </p:cNvPr>
            <p:cNvSpPr/>
            <p:nvPr/>
          </p:nvSpPr>
          <p:spPr>
            <a:xfrm>
              <a:off x="6472178" y="277565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9BB96004-D411-4390-8288-9E7FF5C2C0B2}"/>
                </a:ext>
              </a:extLst>
            </p:cNvPr>
            <p:cNvSpPr/>
            <p:nvPr/>
          </p:nvSpPr>
          <p:spPr>
            <a:xfrm>
              <a:off x="7052842" y="277565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317CE06D-E703-4C09-8F3D-29682DFAA42D}"/>
                </a:ext>
              </a:extLst>
            </p:cNvPr>
            <p:cNvSpPr/>
            <p:nvPr/>
          </p:nvSpPr>
          <p:spPr>
            <a:xfrm>
              <a:off x="7633506" y="277565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11770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mph" presetSubtype="128" repeatCount="indefinite" fill="hold" nodeType="withEffect">
                                  <p:stCondLst>
                                    <p:cond delay="0"/>
                                  </p:stCondLst>
                                  <p:childTnLst>
                                    <p:anim calcmode="lin" valueType="num">
                                      <p:cBhvr additive="sum">
                                        <p:cTn id="6" dur="10000" fill="hold"/>
                                        <p:tgtEl>
                                          <p:spTgt spid="15"/>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par>
                                <p:cTn id="7" presetID="8" presetClass="emph" presetSubtype="0" repeatCount="indefinite" fill="hold" nodeType="withEffect">
                                  <p:stCondLst>
                                    <p:cond delay="0"/>
                                  </p:stCondLst>
                                  <p:childTnLst>
                                    <p:animRot by="21600000">
                                      <p:cBhvr>
                                        <p:cTn id="8" dur="30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8851E50-1F8F-4DA7-BE5D-24EC78607299}"/>
              </a:ext>
            </a:extLst>
          </p:cNvPr>
          <p:cNvGrpSpPr/>
          <p:nvPr/>
        </p:nvGrpSpPr>
        <p:grpSpPr>
          <a:xfrm>
            <a:off x="499499" y="462987"/>
            <a:ext cx="861514" cy="861512"/>
            <a:chOff x="1406767" y="925521"/>
            <a:chExt cx="1534553" cy="1534553"/>
          </a:xfrm>
        </p:grpSpPr>
        <p:sp>
          <p:nvSpPr>
            <p:cNvPr id="17" name="Oval 16">
              <a:extLst>
                <a:ext uri="{FF2B5EF4-FFF2-40B4-BE49-F238E27FC236}">
                  <a16:creationId xmlns:a16="http://schemas.microsoft.com/office/drawing/2014/main" id="{A51778A9-CAFD-43EE-8FA1-7D4F2AF9983C}"/>
                </a:ext>
              </a:extLst>
            </p:cNvPr>
            <p:cNvSpPr/>
            <p:nvPr/>
          </p:nvSpPr>
          <p:spPr>
            <a:xfrm>
              <a:off x="1406767" y="925521"/>
              <a:ext cx="1534553" cy="1534553"/>
            </a:xfrm>
            <a:prstGeom prst="ellipse">
              <a:avLst/>
            </a:prstGeom>
            <a:noFill/>
            <a:ln>
              <a:solidFill>
                <a:srgbClr val="E43B82">
                  <a:alpha val="76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C2FC7A36-8136-4F91-8AB2-A79CE96BCF0F}"/>
                </a:ext>
              </a:extLst>
            </p:cNvPr>
            <p:cNvSpPr/>
            <p:nvPr/>
          </p:nvSpPr>
          <p:spPr>
            <a:xfrm>
              <a:off x="2619979" y="1093832"/>
              <a:ext cx="213870" cy="213630"/>
            </a:xfrm>
            <a:prstGeom prst="ellipse">
              <a:avLst/>
            </a:prstGeom>
            <a:gradFill>
              <a:gsLst>
                <a:gs pos="0">
                  <a:srgbClr val="E43B82">
                    <a:lumMod val="60000"/>
                    <a:lumOff val="40000"/>
                  </a:srgbClr>
                </a:gs>
                <a:gs pos="100000">
                  <a:srgbClr val="E43B82"/>
                </a:gs>
              </a:gsLst>
              <a:lin ang="5400000" scaled="1"/>
            </a:gradFill>
            <a:ln w="50800">
              <a:solidFill>
                <a:schemeClr val="bg1"/>
              </a:solidFill>
            </a:ln>
            <a:effectLst>
              <a:outerShdw blurRad="304800" dist="63500" dir="5400000" sx="102000" sy="102000" algn="ctr" rotWithShape="0">
                <a:srgbClr val="E43B82">
                  <a:alpha val="37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958A3182-2400-4495-97B4-CC315EA7F787}"/>
                </a:ext>
              </a:extLst>
            </p:cNvPr>
            <p:cNvSpPr/>
            <p:nvPr/>
          </p:nvSpPr>
          <p:spPr>
            <a:xfrm>
              <a:off x="1574531" y="2103120"/>
              <a:ext cx="213870" cy="213630"/>
            </a:xfrm>
            <a:prstGeom prst="ellipse">
              <a:avLst/>
            </a:prstGeom>
            <a:gradFill>
              <a:gsLst>
                <a:gs pos="0">
                  <a:srgbClr val="E43B82">
                    <a:lumMod val="60000"/>
                    <a:lumOff val="40000"/>
                  </a:srgbClr>
                </a:gs>
                <a:gs pos="100000">
                  <a:srgbClr val="E43B82"/>
                </a:gs>
              </a:gsLst>
              <a:lin ang="5400000" scaled="1"/>
            </a:gradFill>
            <a:ln w="50800">
              <a:solidFill>
                <a:schemeClr val="bg1"/>
              </a:solidFill>
            </a:ln>
            <a:effectLst>
              <a:outerShdw blurRad="304800" dist="63500" dir="5400000" sx="102000" sy="102000" algn="ctr" rotWithShape="0">
                <a:srgbClr val="E43B82">
                  <a:alpha val="37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12">
            <a:extLst>
              <a:ext uri="{FF2B5EF4-FFF2-40B4-BE49-F238E27FC236}">
                <a16:creationId xmlns:a16="http://schemas.microsoft.com/office/drawing/2014/main" id="{74DCDF98-1FE5-42DE-BD71-1620BE996153}"/>
              </a:ext>
            </a:extLst>
          </p:cNvPr>
          <p:cNvGrpSpPr/>
          <p:nvPr/>
        </p:nvGrpSpPr>
        <p:grpSpPr>
          <a:xfrm>
            <a:off x="-5268685" y="2170519"/>
            <a:ext cx="5007428" cy="2516962"/>
            <a:chOff x="2002971" y="838200"/>
            <a:chExt cx="8229600" cy="4136572"/>
          </a:xfrm>
        </p:grpSpPr>
        <p:sp>
          <p:nvSpPr>
            <p:cNvPr id="4" name="Rectangle: Rounded Corners 3">
              <a:extLst>
                <a:ext uri="{FF2B5EF4-FFF2-40B4-BE49-F238E27FC236}">
                  <a16:creationId xmlns:a16="http://schemas.microsoft.com/office/drawing/2014/main" id="{2179872E-F466-4AE0-AB21-65B21D450F3D}"/>
                </a:ext>
              </a:extLst>
            </p:cNvPr>
            <p:cNvSpPr/>
            <p:nvPr/>
          </p:nvSpPr>
          <p:spPr>
            <a:xfrm>
              <a:off x="2002971" y="838200"/>
              <a:ext cx="8229600" cy="4136572"/>
            </a:xfrm>
            <a:prstGeom prst="roundRect">
              <a:avLst>
                <a:gd name="adj" fmla="val 7193"/>
              </a:avLst>
            </a:prstGeom>
            <a:solidFill>
              <a:srgbClr val="FCF8F9"/>
            </a:solidFill>
            <a:ln>
              <a:noFill/>
            </a:ln>
            <a:effectLst>
              <a:outerShdw blurRad="635000" dist="431800" dir="7620000" algn="tr" rotWithShape="0">
                <a:srgbClr val="E43B82">
                  <a:alpha val="24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822960" rtlCol="0" anchor="ctr"/>
            <a:lstStyle/>
            <a:p>
              <a:pPr>
                <a:lnSpc>
                  <a:spcPct val="80000"/>
                </a:lnSpc>
              </a:pPr>
              <a:endParaRPr lang="en-GB" sz="3600" b="1" dirty="0">
                <a:solidFill>
                  <a:schemeClr val="tx1"/>
                </a:solidFill>
              </a:endParaRPr>
            </a:p>
          </p:txBody>
        </p:sp>
        <p:pic>
          <p:nvPicPr>
            <p:cNvPr id="5" name="Picture 4">
              <a:extLst>
                <a:ext uri="{FF2B5EF4-FFF2-40B4-BE49-F238E27FC236}">
                  <a16:creationId xmlns:a16="http://schemas.microsoft.com/office/drawing/2014/main" id="{6C326E49-7A5C-4377-B9EE-A07C053650C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893" b="89954" l="5733" r="95800">
                          <a14:foregroundMark x1="94267" y1="58282" x2="84933" y2="55061"/>
                          <a14:foregroundMark x1="84933" y1="55061" x2="84933" y2="55061"/>
                          <a14:foregroundMark x1="95800" y1="77454" x2="95800" y2="77454"/>
                          <a14:foregroundMark x1="7467" y1="49387" x2="5733" y2="64264"/>
                        </a14:backgroundRemoval>
                      </a14:imgEffect>
                    </a14:imgLayer>
                  </a14:imgProps>
                </a:ext>
              </a:extLst>
            </a:blip>
            <a:srcRect l="7000" r="4001" b="18559"/>
            <a:stretch/>
          </p:blipFill>
          <p:spPr>
            <a:xfrm>
              <a:off x="4072519" y="1034957"/>
              <a:ext cx="4090504" cy="3254016"/>
            </a:xfrm>
            <a:prstGeom prst="roundRect">
              <a:avLst/>
            </a:prstGeom>
          </p:spPr>
        </p:pic>
      </p:grpSp>
      <p:sp>
        <p:nvSpPr>
          <p:cNvPr id="8" name="TextBox 7">
            <a:extLst>
              <a:ext uri="{FF2B5EF4-FFF2-40B4-BE49-F238E27FC236}">
                <a16:creationId xmlns:a16="http://schemas.microsoft.com/office/drawing/2014/main" id="{114ED6FF-E258-406B-97EA-4B870F5EF08E}"/>
              </a:ext>
            </a:extLst>
          </p:cNvPr>
          <p:cNvSpPr txBox="1"/>
          <p:nvPr/>
        </p:nvSpPr>
        <p:spPr>
          <a:xfrm>
            <a:off x="-9220199" y="5398894"/>
            <a:ext cx="5464628" cy="790345"/>
          </a:xfrm>
          <a:prstGeom prst="rect">
            <a:avLst/>
          </a:prstGeom>
          <a:noFill/>
        </p:spPr>
        <p:txBody>
          <a:bodyPr wrap="square">
            <a:spAutoFit/>
          </a:bodyPr>
          <a:lstStyle/>
          <a:p>
            <a:pPr algn="ctr">
              <a:lnSpc>
                <a:spcPct val="80000"/>
              </a:lnSpc>
            </a:pPr>
            <a:r>
              <a:rPr lang="en-US" sz="2800" b="1" dirty="0"/>
              <a:t>Fine Needle Aspiration (FNA) of breast masses</a:t>
            </a:r>
            <a:endParaRPr lang="en-GB" sz="2800" b="1" dirty="0"/>
          </a:p>
        </p:txBody>
      </p:sp>
      <p:sp>
        <p:nvSpPr>
          <p:cNvPr id="9" name="Rectangle: Rounded Corners 8">
            <a:extLst>
              <a:ext uri="{FF2B5EF4-FFF2-40B4-BE49-F238E27FC236}">
                <a16:creationId xmlns:a16="http://schemas.microsoft.com/office/drawing/2014/main" id="{6D5FC119-DFEB-4977-9CC5-5477D5C04919}"/>
              </a:ext>
            </a:extLst>
          </p:cNvPr>
          <p:cNvSpPr/>
          <p:nvPr/>
        </p:nvSpPr>
        <p:spPr>
          <a:xfrm>
            <a:off x="2147070" y="1117080"/>
            <a:ext cx="7925844" cy="3983892"/>
          </a:xfrm>
          <a:prstGeom prst="roundRect">
            <a:avLst>
              <a:gd name="adj" fmla="val 7193"/>
            </a:avLst>
          </a:prstGeom>
          <a:solidFill>
            <a:srgbClr val="FCF8F9"/>
          </a:solidFill>
          <a:ln>
            <a:noFill/>
          </a:ln>
          <a:effectLst>
            <a:outerShdw blurRad="635000" dist="431800" dir="7620000" algn="tr" rotWithShape="0">
              <a:srgbClr val="E43B82">
                <a:alpha val="24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822960" rtlCol="0" anchor="ctr"/>
          <a:lstStyle/>
          <a:p>
            <a:pPr>
              <a:lnSpc>
                <a:spcPct val="80000"/>
              </a:lnSpc>
            </a:pPr>
            <a:endParaRPr lang="en-GB" sz="3600" b="1" dirty="0">
              <a:solidFill>
                <a:schemeClr val="tx1"/>
              </a:solidFill>
            </a:endParaRPr>
          </a:p>
        </p:txBody>
      </p:sp>
      <p:sp>
        <p:nvSpPr>
          <p:cNvPr id="11" name="TextBox 10">
            <a:extLst>
              <a:ext uri="{FF2B5EF4-FFF2-40B4-BE49-F238E27FC236}">
                <a16:creationId xmlns:a16="http://schemas.microsoft.com/office/drawing/2014/main" id="{233A13AC-294B-47EA-987A-59821AF11A53}"/>
              </a:ext>
            </a:extLst>
          </p:cNvPr>
          <p:cNvSpPr txBox="1"/>
          <p:nvPr/>
        </p:nvSpPr>
        <p:spPr>
          <a:xfrm>
            <a:off x="4339875" y="5253169"/>
            <a:ext cx="3512249" cy="790345"/>
          </a:xfrm>
          <a:prstGeom prst="rect">
            <a:avLst/>
          </a:prstGeom>
          <a:noFill/>
        </p:spPr>
        <p:txBody>
          <a:bodyPr wrap="square">
            <a:spAutoFit/>
          </a:bodyPr>
          <a:lstStyle/>
          <a:p>
            <a:pPr algn="ctr">
              <a:lnSpc>
                <a:spcPct val="80000"/>
              </a:lnSpc>
            </a:pPr>
            <a:r>
              <a:rPr lang="en-US" sz="2800" b="1" dirty="0"/>
              <a:t>Cells are tiny building blocks</a:t>
            </a:r>
            <a:endParaRPr lang="en-GB" sz="2800" b="1" dirty="0"/>
          </a:p>
        </p:txBody>
      </p:sp>
      <mc:AlternateContent xmlns:mc="http://schemas.openxmlformats.org/markup-compatibility/2006">
        <mc:Choice xmlns:am3d="http://schemas.microsoft.com/office/drawing/2017/model3d" Requires="am3d">
          <p:graphicFrame>
            <p:nvGraphicFramePr>
              <p:cNvPr id="15" name="3D Model 14" descr="Animal cell">
                <a:extLst>
                  <a:ext uri="{FF2B5EF4-FFF2-40B4-BE49-F238E27FC236}">
                    <a16:creationId xmlns:a16="http://schemas.microsoft.com/office/drawing/2014/main" id="{B53FABEE-E3E5-4D9D-9F63-47094980BC20}"/>
                  </a:ext>
                </a:extLst>
              </p:cNvPr>
              <p:cNvGraphicFramePr>
                <a:graphicFrameLocks noChangeAspect="1"/>
              </p:cNvGraphicFramePr>
              <p:nvPr>
                <p:extLst>
                  <p:ext uri="{D42A27DB-BD31-4B8C-83A1-F6EECF244321}">
                    <p14:modId xmlns:p14="http://schemas.microsoft.com/office/powerpoint/2010/main" val="3976994136"/>
                  </p:ext>
                </p:extLst>
              </p:nvPr>
            </p:nvGraphicFramePr>
            <p:xfrm>
              <a:off x="4643766" y="1285781"/>
              <a:ext cx="2904465" cy="3409591"/>
            </p:xfrm>
            <a:graphic>
              <a:graphicData uri="http://schemas.microsoft.com/office/drawing/2017/model3d">
                <am3d:model3d r:embed="rId5">
                  <am3d:spPr>
                    <a:xfrm>
                      <a:off x="0" y="0"/>
                      <a:ext cx="2904465" cy="3409591"/>
                    </a:xfrm>
                    <a:prstGeom prst="rect">
                      <a:avLst/>
                    </a:prstGeom>
                  </am3d:spPr>
                  <am3d:camera>
                    <am3d:pos x="0" y="0" z="71744881"/>
                    <am3d:up dx="0" dy="36000000" dz="0"/>
                    <am3d:lookAt x="0" y="0" z="0"/>
                    <am3d:perspective fov="2700000"/>
                  </am3d:camera>
                  <am3d:trans>
                    <am3d:meterPerModelUnit n="5756435" d="1000000"/>
                    <am3d:preTrans dx="-435879" dy="-14377446" dz="-400437"/>
                    <am3d:scale>
                      <am3d:sx n="1000000" d="1000000"/>
                      <am3d:sy n="1000000" d="1000000"/>
                      <am3d:sz n="1000000" d="1000000"/>
                    </am3d:scale>
                    <am3d:rot ax="2168219" ay="100603" az="73441"/>
                    <am3d:postTrans dx="0" dy="0" dz="0"/>
                  </am3d:trans>
                  <am3d:raster rName="Office3DRenderer" rVer="16.0.8326">
                    <am3d:blip r:embed="rId6"/>
                  </am3d:raster>
                  <am3d:objViewport viewportSz="56510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Animal cell">
                <a:extLst>
                  <a:ext uri="{FF2B5EF4-FFF2-40B4-BE49-F238E27FC236}">
                    <a16:creationId xmlns:a16="http://schemas.microsoft.com/office/drawing/2014/main" id="{B53FABEE-E3E5-4D9D-9F63-47094980BC20}"/>
                  </a:ext>
                </a:extLst>
              </p:cNvPr>
              <p:cNvPicPr>
                <a:picLocks noGrp="1" noRot="1" noChangeAspect="1" noMove="1" noResize="1" noEditPoints="1" noAdjustHandles="1" noChangeArrowheads="1" noChangeShapeType="1" noCrop="1"/>
              </p:cNvPicPr>
              <p:nvPr/>
            </p:nvPicPr>
            <p:blipFill>
              <a:blip r:embed="rId6"/>
              <a:stretch>
                <a:fillRect/>
              </a:stretch>
            </p:blipFill>
            <p:spPr>
              <a:xfrm>
                <a:off x="4643766" y="1285781"/>
                <a:ext cx="2904465" cy="3409591"/>
              </a:xfrm>
              <a:prstGeom prst="rect">
                <a:avLst/>
              </a:prstGeom>
            </p:spPr>
          </p:pic>
        </mc:Fallback>
      </mc:AlternateContent>
      <p:grpSp>
        <p:nvGrpSpPr>
          <p:cNvPr id="20" name="Group 19">
            <a:extLst>
              <a:ext uri="{FF2B5EF4-FFF2-40B4-BE49-F238E27FC236}">
                <a16:creationId xmlns:a16="http://schemas.microsoft.com/office/drawing/2014/main" id="{DB69D4FE-F6AB-45F8-83A8-CB1BD55CBC32}"/>
              </a:ext>
            </a:extLst>
          </p:cNvPr>
          <p:cNvGrpSpPr/>
          <p:nvPr/>
        </p:nvGrpSpPr>
        <p:grpSpPr>
          <a:xfrm>
            <a:off x="10520144" y="5194644"/>
            <a:ext cx="1159526" cy="1520215"/>
            <a:chOff x="5891514" y="462987"/>
            <a:chExt cx="1834590" cy="2405268"/>
          </a:xfrm>
          <a:solidFill>
            <a:srgbClr val="E43B82">
              <a:alpha val="39000"/>
            </a:srgbClr>
          </a:solidFill>
        </p:grpSpPr>
        <p:sp>
          <p:nvSpPr>
            <p:cNvPr id="21" name="Oval 20">
              <a:extLst>
                <a:ext uri="{FF2B5EF4-FFF2-40B4-BE49-F238E27FC236}">
                  <a16:creationId xmlns:a16="http://schemas.microsoft.com/office/drawing/2014/main" id="{99E4CBB8-4EB8-4CE0-BBE4-7001E381050F}"/>
                </a:ext>
              </a:extLst>
            </p:cNvPr>
            <p:cNvSpPr/>
            <p:nvPr/>
          </p:nvSpPr>
          <p:spPr>
            <a:xfrm>
              <a:off x="5891514" y="46298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7FF037A-E779-4BA8-9577-535AEBFA0F46}"/>
                </a:ext>
              </a:extLst>
            </p:cNvPr>
            <p:cNvSpPr/>
            <p:nvPr/>
          </p:nvSpPr>
          <p:spPr>
            <a:xfrm>
              <a:off x="6472178" y="46298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E6BBCF0-6C3A-441C-B436-D0BC1D0337F7}"/>
                </a:ext>
              </a:extLst>
            </p:cNvPr>
            <p:cNvSpPr/>
            <p:nvPr/>
          </p:nvSpPr>
          <p:spPr>
            <a:xfrm>
              <a:off x="7052842" y="46298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AC011C3-E52D-40F5-8995-9745F8DF1340}"/>
                </a:ext>
              </a:extLst>
            </p:cNvPr>
            <p:cNvSpPr/>
            <p:nvPr/>
          </p:nvSpPr>
          <p:spPr>
            <a:xfrm>
              <a:off x="7633506" y="46298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7677A19-8D10-49BB-8F6A-C8588A9A226F}"/>
                </a:ext>
              </a:extLst>
            </p:cNvPr>
            <p:cNvSpPr/>
            <p:nvPr/>
          </p:nvSpPr>
          <p:spPr>
            <a:xfrm>
              <a:off x="5891514" y="925521"/>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AE06CF5-E597-4A2D-BECE-6C08F37755D0}"/>
                </a:ext>
              </a:extLst>
            </p:cNvPr>
            <p:cNvSpPr/>
            <p:nvPr/>
          </p:nvSpPr>
          <p:spPr>
            <a:xfrm>
              <a:off x="6472178" y="925521"/>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6BD4E93-D0B9-48D6-AF44-5D5CDE426EF6}"/>
                </a:ext>
              </a:extLst>
            </p:cNvPr>
            <p:cNvSpPr/>
            <p:nvPr/>
          </p:nvSpPr>
          <p:spPr>
            <a:xfrm>
              <a:off x="7052842" y="925521"/>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54381F6-3C67-4885-B011-00E042401BA4}"/>
                </a:ext>
              </a:extLst>
            </p:cNvPr>
            <p:cNvSpPr/>
            <p:nvPr/>
          </p:nvSpPr>
          <p:spPr>
            <a:xfrm>
              <a:off x="7633506" y="925521"/>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20170672-F48D-4FA7-9A7E-FA3B7A4E0BD7}"/>
                </a:ext>
              </a:extLst>
            </p:cNvPr>
            <p:cNvSpPr/>
            <p:nvPr/>
          </p:nvSpPr>
          <p:spPr>
            <a:xfrm>
              <a:off x="5891514" y="1388055"/>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8BBC6C7-82E2-4D4A-B546-871B2B7E7643}"/>
                </a:ext>
              </a:extLst>
            </p:cNvPr>
            <p:cNvSpPr/>
            <p:nvPr/>
          </p:nvSpPr>
          <p:spPr>
            <a:xfrm>
              <a:off x="6472178" y="1388055"/>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E78DC08-83CA-4A0B-B42E-46BF0A132431}"/>
                </a:ext>
              </a:extLst>
            </p:cNvPr>
            <p:cNvSpPr/>
            <p:nvPr/>
          </p:nvSpPr>
          <p:spPr>
            <a:xfrm>
              <a:off x="7052842" y="1388055"/>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1D3D2E0-7E18-4B85-9B21-4D2C2DDF37BD}"/>
                </a:ext>
              </a:extLst>
            </p:cNvPr>
            <p:cNvSpPr/>
            <p:nvPr/>
          </p:nvSpPr>
          <p:spPr>
            <a:xfrm>
              <a:off x="7633506" y="1388055"/>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3349756-788C-4D5A-A161-BE0ACAE076DE}"/>
                </a:ext>
              </a:extLst>
            </p:cNvPr>
            <p:cNvSpPr/>
            <p:nvPr/>
          </p:nvSpPr>
          <p:spPr>
            <a:xfrm>
              <a:off x="5891514" y="1850589"/>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34BED6F-8BE7-4839-9B15-01B758A1457C}"/>
                </a:ext>
              </a:extLst>
            </p:cNvPr>
            <p:cNvSpPr/>
            <p:nvPr/>
          </p:nvSpPr>
          <p:spPr>
            <a:xfrm>
              <a:off x="6472178" y="1850589"/>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97D2696-08D4-47D7-9505-5E6FC2CA4BA5}"/>
                </a:ext>
              </a:extLst>
            </p:cNvPr>
            <p:cNvSpPr/>
            <p:nvPr/>
          </p:nvSpPr>
          <p:spPr>
            <a:xfrm>
              <a:off x="7052842" y="1850589"/>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E65BB708-99A1-445B-9770-467E8748A4A5}"/>
                </a:ext>
              </a:extLst>
            </p:cNvPr>
            <p:cNvSpPr/>
            <p:nvPr/>
          </p:nvSpPr>
          <p:spPr>
            <a:xfrm>
              <a:off x="7633506" y="1850589"/>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F5867AB-1CA4-4729-B9C7-F1B4D2744EE9}"/>
                </a:ext>
              </a:extLst>
            </p:cNvPr>
            <p:cNvSpPr/>
            <p:nvPr/>
          </p:nvSpPr>
          <p:spPr>
            <a:xfrm>
              <a:off x="5891514" y="2313123"/>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7171C9C-BB0D-4D18-9136-7AA5634833FC}"/>
                </a:ext>
              </a:extLst>
            </p:cNvPr>
            <p:cNvSpPr/>
            <p:nvPr/>
          </p:nvSpPr>
          <p:spPr>
            <a:xfrm>
              <a:off x="6472178" y="2313123"/>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6ABC014-3700-4FD9-A7F2-18A1640F906E}"/>
                </a:ext>
              </a:extLst>
            </p:cNvPr>
            <p:cNvSpPr/>
            <p:nvPr/>
          </p:nvSpPr>
          <p:spPr>
            <a:xfrm>
              <a:off x="7052842" y="2313123"/>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691243FD-CEAA-4989-A7E1-272749A6A58E}"/>
                </a:ext>
              </a:extLst>
            </p:cNvPr>
            <p:cNvSpPr/>
            <p:nvPr/>
          </p:nvSpPr>
          <p:spPr>
            <a:xfrm>
              <a:off x="7633506" y="2313123"/>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BA31CCA-F3E2-4807-BE4C-5B6734B6754D}"/>
                </a:ext>
              </a:extLst>
            </p:cNvPr>
            <p:cNvSpPr/>
            <p:nvPr/>
          </p:nvSpPr>
          <p:spPr>
            <a:xfrm>
              <a:off x="5891514" y="277565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5D79E9D6-4070-43F1-AC9E-4636AE20C435}"/>
                </a:ext>
              </a:extLst>
            </p:cNvPr>
            <p:cNvSpPr/>
            <p:nvPr/>
          </p:nvSpPr>
          <p:spPr>
            <a:xfrm>
              <a:off x="6472178" y="277565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9BB96004-D411-4390-8288-9E7FF5C2C0B2}"/>
                </a:ext>
              </a:extLst>
            </p:cNvPr>
            <p:cNvSpPr/>
            <p:nvPr/>
          </p:nvSpPr>
          <p:spPr>
            <a:xfrm>
              <a:off x="7052842" y="277565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317CE06D-E703-4C09-8F3D-29682DFAA42D}"/>
                </a:ext>
              </a:extLst>
            </p:cNvPr>
            <p:cNvSpPr/>
            <p:nvPr/>
          </p:nvSpPr>
          <p:spPr>
            <a:xfrm>
              <a:off x="7633506" y="277565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42216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accel="10000" decel="10000" fill="hold" nodeType="withEffect">
                                  <p:stCondLst>
                                    <p:cond delay="0"/>
                                  </p:stCondLst>
                                  <p:childTnLst>
                                    <p:animRot by="21600000">
                                      <p:cBhvr>
                                        <p:cTn id="6" dur="20000" fill="hold"/>
                                        <p:tgtEl>
                                          <p:spTgt spid="15"/>
                                        </p:tgtEl>
                                        <p:attrNameLst>
                                          <p:attrName>3d.view.rotation.y</p:attrName>
                                        </p:attrNameLst>
                                      </p:cBhvr>
                                    </p:animRot>
                                  </p:childTnLst>
                                </p:cTn>
                              </p:par>
                              <p:par>
                                <p:cTn id="7" presetID="8" presetClass="emph" presetSubtype="0" repeatCount="indefinite" fill="hold" nodeType="withEffect">
                                  <p:stCondLst>
                                    <p:cond delay="0"/>
                                  </p:stCondLst>
                                  <p:childTnLst>
                                    <p:animRot by="21600000">
                                      <p:cBhvr>
                                        <p:cTn id="8" dur="30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5" name="3D Model 14" descr="Animal cell">
                <a:extLst>
                  <a:ext uri="{FF2B5EF4-FFF2-40B4-BE49-F238E27FC236}">
                    <a16:creationId xmlns:a16="http://schemas.microsoft.com/office/drawing/2014/main" id="{B53FABEE-E3E5-4D9D-9F63-47094980BC20}"/>
                  </a:ext>
                </a:extLst>
              </p:cNvPr>
              <p:cNvGraphicFramePr>
                <a:graphicFrameLocks/>
              </p:cNvGraphicFramePr>
              <p:nvPr/>
            </p:nvGraphicFramePr>
            <p:xfrm>
              <a:off x="2056617" y="104898"/>
              <a:ext cx="8078766" cy="6551436"/>
            </p:xfrm>
            <a:graphic>
              <a:graphicData uri="http://schemas.microsoft.com/office/drawing/2017/model3d">
                <am3d:model3d r:embed="rId3">
                  <am3d:spPr>
                    <a:xfrm>
                      <a:off x="0" y="0"/>
                      <a:ext cx="8078766" cy="6551436"/>
                    </a:xfrm>
                    <a:prstGeom prst="rect">
                      <a:avLst/>
                    </a:prstGeom>
                  </am3d:spPr>
                  <am3d:camera>
                    <am3d:pos x="0" y="0" z="71744881"/>
                    <am3d:up dx="0" dy="36000000" dz="0"/>
                    <am3d:lookAt x="0" y="0" z="0"/>
                    <am3d:perspective fov="1447262"/>
                  </am3d:camera>
                  <am3d:trans>
                    <am3d:meterPerModelUnit n="5756435" d="1000000"/>
                    <am3d:preTrans dx="-435879" dy="-14377446" dz="-400437"/>
                    <am3d:scale>
                      <am3d:sx n="1000000" d="1000000"/>
                      <am3d:sy n="1000000" d="1000000"/>
                      <am3d:sz n="1000000" d="1000000"/>
                    </am3d:scale>
                    <am3d:rot ax="5400000" ay="5400000" az="4200000"/>
                    <am3d:postTrans dx="0" dy="0" dz="0"/>
                  </am3d:trans>
                  <am3d:raster rName="Office3DRenderer" rVer="16.0.8326">
                    <am3d:blip r:embed="rId4"/>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Animal cell">
                <a:extLst>
                  <a:ext uri="{FF2B5EF4-FFF2-40B4-BE49-F238E27FC236}">
                    <a16:creationId xmlns:a16="http://schemas.microsoft.com/office/drawing/2014/main" id="{B53FABEE-E3E5-4D9D-9F63-47094980BC20}"/>
                  </a:ext>
                </a:extLst>
              </p:cNvPr>
              <p:cNvPicPr>
                <a:picLocks noGrp="1" noRot="1" noChangeAspect="1" noMove="1" noResize="1" noEditPoints="1" noAdjustHandles="1" noChangeArrowheads="1" noChangeShapeType="1" noCrop="1"/>
              </p:cNvPicPr>
              <p:nvPr/>
            </p:nvPicPr>
            <p:blipFill>
              <a:blip r:embed="rId4"/>
              <a:stretch>
                <a:fillRect/>
              </a:stretch>
            </p:blipFill>
            <p:spPr>
              <a:xfrm>
                <a:off x="2056617" y="104898"/>
                <a:ext cx="8078766" cy="6551436"/>
              </a:xfrm>
              <a:prstGeom prst="rect">
                <a:avLst/>
              </a:prstGeom>
            </p:spPr>
          </p:pic>
        </mc:Fallback>
      </mc:AlternateContent>
      <p:grpSp>
        <p:nvGrpSpPr>
          <p:cNvPr id="16" name="Group 15">
            <a:extLst>
              <a:ext uri="{FF2B5EF4-FFF2-40B4-BE49-F238E27FC236}">
                <a16:creationId xmlns:a16="http://schemas.microsoft.com/office/drawing/2014/main" id="{68851E50-1F8F-4DA7-BE5D-24EC78607299}"/>
              </a:ext>
            </a:extLst>
          </p:cNvPr>
          <p:cNvGrpSpPr/>
          <p:nvPr/>
        </p:nvGrpSpPr>
        <p:grpSpPr>
          <a:xfrm>
            <a:off x="499499" y="462987"/>
            <a:ext cx="861514" cy="861512"/>
            <a:chOff x="1406767" y="925521"/>
            <a:chExt cx="1534553" cy="1534553"/>
          </a:xfrm>
        </p:grpSpPr>
        <p:sp>
          <p:nvSpPr>
            <p:cNvPr id="17" name="Oval 16">
              <a:extLst>
                <a:ext uri="{FF2B5EF4-FFF2-40B4-BE49-F238E27FC236}">
                  <a16:creationId xmlns:a16="http://schemas.microsoft.com/office/drawing/2014/main" id="{A51778A9-CAFD-43EE-8FA1-7D4F2AF9983C}"/>
                </a:ext>
              </a:extLst>
            </p:cNvPr>
            <p:cNvSpPr/>
            <p:nvPr/>
          </p:nvSpPr>
          <p:spPr>
            <a:xfrm>
              <a:off x="1406767" y="925521"/>
              <a:ext cx="1534553" cy="1534553"/>
            </a:xfrm>
            <a:prstGeom prst="ellipse">
              <a:avLst/>
            </a:prstGeom>
            <a:noFill/>
            <a:ln>
              <a:solidFill>
                <a:srgbClr val="E43B82">
                  <a:alpha val="76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C2FC7A36-8136-4F91-8AB2-A79CE96BCF0F}"/>
                </a:ext>
              </a:extLst>
            </p:cNvPr>
            <p:cNvSpPr/>
            <p:nvPr/>
          </p:nvSpPr>
          <p:spPr>
            <a:xfrm>
              <a:off x="2619979" y="1093832"/>
              <a:ext cx="213870" cy="213630"/>
            </a:xfrm>
            <a:prstGeom prst="ellipse">
              <a:avLst/>
            </a:prstGeom>
            <a:gradFill>
              <a:gsLst>
                <a:gs pos="0">
                  <a:srgbClr val="E43B82">
                    <a:lumMod val="60000"/>
                    <a:lumOff val="40000"/>
                  </a:srgbClr>
                </a:gs>
                <a:gs pos="100000">
                  <a:srgbClr val="E43B82"/>
                </a:gs>
              </a:gsLst>
              <a:lin ang="5400000" scaled="1"/>
            </a:gradFill>
            <a:ln w="50800">
              <a:solidFill>
                <a:schemeClr val="bg1"/>
              </a:solidFill>
            </a:ln>
            <a:effectLst>
              <a:outerShdw blurRad="304800" dist="63500" dir="5400000" sx="102000" sy="102000" algn="ctr" rotWithShape="0">
                <a:srgbClr val="E43B82">
                  <a:alpha val="37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958A3182-2400-4495-97B4-CC315EA7F787}"/>
                </a:ext>
              </a:extLst>
            </p:cNvPr>
            <p:cNvSpPr/>
            <p:nvPr/>
          </p:nvSpPr>
          <p:spPr>
            <a:xfrm>
              <a:off x="1574531" y="2103120"/>
              <a:ext cx="213870" cy="213630"/>
            </a:xfrm>
            <a:prstGeom prst="ellipse">
              <a:avLst/>
            </a:prstGeom>
            <a:gradFill>
              <a:gsLst>
                <a:gs pos="0">
                  <a:srgbClr val="E43B82">
                    <a:lumMod val="60000"/>
                    <a:lumOff val="40000"/>
                  </a:srgbClr>
                </a:gs>
                <a:gs pos="100000">
                  <a:srgbClr val="E43B82"/>
                </a:gs>
              </a:gsLst>
              <a:lin ang="5400000" scaled="1"/>
            </a:gradFill>
            <a:ln w="50800">
              <a:solidFill>
                <a:schemeClr val="bg1"/>
              </a:solidFill>
            </a:ln>
            <a:effectLst>
              <a:outerShdw blurRad="304800" dist="63500" dir="5400000" sx="102000" sy="102000" algn="ctr" rotWithShape="0">
                <a:srgbClr val="E43B82">
                  <a:alpha val="37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TextBox 10">
            <a:extLst>
              <a:ext uri="{FF2B5EF4-FFF2-40B4-BE49-F238E27FC236}">
                <a16:creationId xmlns:a16="http://schemas.microsoft.com/office/drawing/2014/main" id="{233A13AC-294B-47EA-987A-59821AF11A53}"/>
              </a:ext>
            </a:extLst>
          </p:cNvPr>
          <p:cNvSpPr txBox="1"/>
          <p:nvPr/>
        </p:nvSpPr>
        <p:spPr>
          <a:xfrm>
            <a:off x="8180252" y="1269160"/>
            <a:ext cx="3512249" cy="445635"/>
          </a:xfrm>
          <a:prstGeom prst="rect">
            <a:avLst/>
          </a:prstGeom>
          <a:noFill/>
        </p:spPr>
        <p:txBody>
          <a:bodyPr wrap="square">
            <a:spAutoFit/>
          </a:bodyPr>
          <a:lstStyle/>
          <a:p>
            <a:pPr algn="ctr">
              <a:lnSpc>
                <a:spcPct val="80000"/>
              </a:lnSpc>
            </a:pPr>
            <a:r>
              <a:rPr lang="en-US" sz="2800" b="1" dirty="0"/>
              <a:t>Nucleus</a:t>
            </a:r>
            <a:endParaRPr lang="en-GB" sz="2800" b="1" dirty="0"/>
          </a:p>
        </p:txBody>
      </p:sp>
      <p:grpSp>
        <p:nvGrpSpPr>
          <p:cNvPr id="20" name="Group 19">
            <a:extLst>
              <a:ext uri="{FF2B5EF4-FFF2-40B4-BE49-F238E27FC236}">
                <a16:creationId xmlns:a16="http://schemas.microsoft.com/office/drawing/2014/main" id="{DB69D4FE-F6AB-45F8-83A8-CB1BD55CBC32}"/>
              </a:ext>
            </a:extLst>
          </p:cNvPr>
          <p:cNvGrpSpPr/>
          <p:nvPr/>
        </p:nvGrpSpPr>
        <p:grpSpPr>
          <a:xfrm>
            <a:off x="10520144" y="5194644"/>
            <a:ext cx="1159526" cy="1520215"/>
            <a:chOff x="5891514" y="462987"/>
            <a:chExt cx="1834590" cy="2405268"/>
          </a:xfrm>
          <a:solidFill>
            <a:srgbClr val="E43B82">
              <a:alpha val="39000"/>
            </a:srgbClr>
          </a:solidFill>
        </p:grpSpPr>
        <p:sp>
          <p:nvSpPr>
            <p:cNvPr id="21" name="Oval 20">
              <a:extLst>
                <a:ext uri="{FF2B5EF4-FFF2-40B4-BE49-F238E27FC236}">
                  <a16:creationId xmlns:a16="http://schemas.microsoft.com/office/drawing/2014/main" id="{99E4CBB8-4EB8-4CE0-BBE4-7001E381050F}"/>
                </a:ext>
              </a:extLst>
            </p:cNvPr>
            <p:cNvSpPr/>
            <p:nvPr/>
          </p:nvSpPr>
          <p:spPr>
            <a:xfrm>
              <a:off x="5891514" y="46298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7FF037A-E779-4BA8-9577-535AEBFA0F46}"/>
                </a:ext>
              </a:extLst>
            </p:cNvPr>
            <p:cNvSpPr/>
            <p:nvPr/>
          </p:nvSpPr>
          <p:spPr>
            <a:xfrm>
              <a:off x="6472178" y="46298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E6BBCF0-6C3A-441C-B436-D0BC1D0337F7}"/>
                </a:ext>
              </a:extLst>
            </p:cNvPr>
            <p:cNvSpPr/>
            <p:nvPr/>
          </p:nvSpPr>
          <p:spPr>
            <a:xfrm>
              <a:off x="7052842" y="46298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AC011C3-E52D-40F5-8995-9745F8DF1340}"/>
                </a:ext>
              </a:extLst>
            </p:cNvPr>
            <p:cNvSpPr/>
            <p:nvPr/>
          </p:nvSpPr>
          <p:spPr>
            <a:xfrm>
              <a:off x="7633506" y="46298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7677A19-8D10-49BB-8F6A-C8588A9A226F}"/>
                </a:ext>
              </a:extLst>
            </p:cNvPr>
            <p:cNvSpPr/>
            <p:nvPr/>
          </p:nvSpPr>
          <p:spPr>
            <a:xfrm>
              <a:off x="5891514" y="925521"/>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AE06CF5-E597-4A2D-BECE-6C08F37755D0}"/>
                </a:ext>
              </a:extLst>
            </p:cNvPr>
            <p:cNvSpPr/>
            <p:nvPr/>
          </p:nvSpPr>
          <p:spPr>
            <a:xfrm>
              <a:off x="6472178" y="925521"/>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6BD4E93-D0B9-48D6-AF44-5D5CDE426EF6}"/>
                </a:ext>
              </a:extLst>
            </p:cNvPr>
            <p:cNvSpPr/>
            <p:nvPr/>
          </p:nvSpPr>
          <p:spPr>
            <a:xfrm>
              <a:off x="7052842" y="925521"/>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54381F6-3C67-4885-B011-00E042401BA4}"/>
                </a:ext>
              </a:extLst>
            </p:cNvPr>
            <p:cNvSpPr/>
            <p:nvPr/>
          </p:nvSpPr>
          <p:spPr>
            <a:xfrm>
              <a:off x="7633506" y="925521"/>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20170672-F48D-4FA7-9A7E-FA3B7A4E0BD7}"/>
                </a:ext>
              </a:extLst>
            </p:cNvPr>
            <p:cNvSpPr/>
            <p:nvPr/>
          </p:nvSpPr>
          <p:spPr>
            <a:xfrm>
              <a:off x="5891514" y="1388055"/>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8BBC6C7-82E2-4D4A-B546-871B2B7E7643}"/>
                </a:ext>
              </a:extLst>
            </p:cNvPr>
            <p:cNvSpPr/>
            <p:nvPr/>
          </p:nvSpPr>
          <p:spPr>
            <a:xfrm>
              <a:off x="6472178" y="1388055"/>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E78DC08-83CA-4A0B-B42E-46BF0A132431}"/>
                </a:ext>
              </a:extLst>
            </p:cNvPr>
            <p:cNvSpPr/>
            <p:nvPr/>
          </p:nvSpPr>
          <p:spPr>
            <a:xfrm>
              <a:off x="7052842" y="1388055"/>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1D3D2E0-7E18-4B85-9B21-4D2C2DDF37BD}"/>
                </a:ext>
              </a:extLst>
            </p:cNvPr>
            <p:cNvSpPr/>
            <p:nvPr/>
          </p:nvSpPr>
          <p:spPr>
            <a:xfrm>
              <a:off x="7633506" y="1388055"/>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3349756-788C-4D5A-A161-BE0ACAE076DE}"/>
                </a:ext>
              </a:extLst>
            </p:cNvPr>
            <p:cNvSpPr/>
            <p:nvPr/>
          </p:nvSpPr>
          <p:spPr>
            <a:xfrm>
              <a:off x="5891514" y="1850589"/>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34BED6F-8BE7-4839-9B15-01B758A1457C}"/>
                </a:ext>
              </a:extLst>
            </p:cNvPr>
            <p:cNvSpPr/>
            <p:nvPr/>
          </p:nvSpPr>
          <p:spPr>
            <a:xfrm>
              <a:off x="6472178" y="1850589"/>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97D2696-08D4-47D7-9505-5E6FC2CA4BA5}"/>
                </a:ext>
              </a:extLst>
            </p:cNvPr>
            <p:cNvSpPr/>
            <p:nvPr/>
          </p:nvSpPr>
          <p:spPr>
            <a:xfrm>
              <a:off x="7052842" y="1850589"/>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E65BB708-99A1-445B-9770-467E8748A4A5}"/>
                </a:ext>
              </a:extLst>
            </p:cNvPr>
            <p:cNvSpPr/>
            <p:nvPr/>
          </p:nvSpPr>
          <p:spPr>
            <a:xfrm>
              <a:off x="7633506" y="1850589"/>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F5867AB-1CA4-4729-B9C7-F1B4D2744EE9}"/>
                </a:ext>
              </a:extLst>
            </p:cNvPr>
            <p:cNvSpPr/>
            <p:nvPr/>
          </p:nvSpPr>
          <p:spPr>
            <a:xfrm>
              <a:off x="5891514" y="2313123"/>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7171C9C-BB0D-4D18-9136-7AA5634833FC}"/>
                </a:ext>
              </a:extLst>
            </p:cNvPr>
            <p:cNvSpPr/>
            <p:nvPr/>
          </p:nvSpPr>
          <p:spPr>
            <a:xfrm>
              <a:off x="6472178" y="2313123"/>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6ABC014-3700-4FD9-A7F2-18A1640F906E}"/>
                </a:ext>
              </a:extLst>
            </p:cNvPr>
            <p:cNvSpPr/>
            <p:nvPr/>
          </p:nvSpPr>
          <p:spPr>
            <a:xfrm>
              <a:off x="7052842" y="2313123"/>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691243FD-CEAA-4989-A7E1-272749A6A58E}"/>
                </a:ext>
              </a:extLst>
            </p:cNvPr>
            <p:cNvSpPr/>
            <p:nvPr/>
          </p:nvSpPr>
          <p:spPr>
            <a:xfrm>
              <a:off x="7633506" y="2313123"/>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BA31CCA-F3E2-4807-BE4C-5B6734B6754D}"/>
                </a:ext>
              </a:extLst>
            </p:cNvPr>
            <p:cNvSpPr/>
            <p:nvPr/>
          </p:nvSpPr>
          <p:spPr>
            <a:xfrm>
              <a:off x="5891514" y="277565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5D79E9D6-4070-43F1-AC9E-4636AE20C435}"/>
                </a:ext>
              </a:extLst>
            </p:cNvPr>
            <p:cNvSpPr/>
            <p:nvPr/>
          </p:nvSpPr>
          <p:spPr>
            <a:xfrm>
              <a:off x="6472178" y="277565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9BB96004-D411-4390-8288-9E7FF5C2C0B2}"/>
                </a:ext>
              </a:extLst>
            </p:cNvPr>
            <p:cNvSpPr/>
            <p:nvPr/>
          </p:nvSpPr>
          <p:spPr>
            <a:xfrm>
              <a:off x="7052842" y="277565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317CE06D-E703-4C09-8F3D-29682DFAA42D}"/>
                </a:ext>
              </a:extLst>
            </p:cNvPr>
            <p:cNvSpPr/>
            <p:nvPr/>
          </p:nvSpPr>
          <p:spPr>
            <a:xfrm>
              <a:off x="7633506" y="2775657"/>
              <a:ext cx="92598" cy="92598"/>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5D64105E-13A7-4688-B65D-41B3FF8FDD59}"/>
              </a:ext>
            </a:extLst>
          </p:cNvPr>
          <p:cNvGrpSpPr/>
          <p:nvPr/>
        </p:nvGrpSpPr>
        <p:grpSpPr>
          <a:xfrm>
            <a:off x="4307329" y="1493134"/>
            <a:ext cx="3577342" cy="3574166"/>
            <a:chOff x="903423" y="2615993"/>
            <a:chExt cx="1703922" cy="1702410"/>
          </a:xfrm>
        </p:grpSpPr>
        <p:sp>
          <p:nvSpPr>
            <p:cNvPr id="47" name="Arc 46">
              <a:extLst>
                <a:ext uri="{FF2B5EF4-FFF2-40B4-BE49-F238E27FC236}">
                  <a16:creationId xmlns:a16="http://schemas.microsoft.com/office/drawing/2014/main" id="{FBAD60E3-75F5-4B60-B7D7-7A7B9AEEFEF9}"/>
                </a:ext>
              </a:extLst>
            </p:cNvPr>
            <p:cNvSpPr/>
            <p:nvPr/>
          </p:nvSpPr>
          <p:spPr>
            <a:xfrm>
              <a:off x="904935" y="2615993"/>
              <a:ext cx="1702410" cy="1702410"/>
            </a:xfrm>
            <a:prstGeom prst="arc">
              <a:avLst>
                <a:gd name="adj1" fmla="val 13191277"/>
                <a:gd name="adj2" fmla="val 14953178"/>
              </a:avLst>
            </a:prstGeom>
            <a:noFill/>
            <a:ln w="98425" cap="rnd">
              <a:solidFill>
                <a:srgbClr val="E43B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Arc 47">
              <a:extLst>
                <a:ext uri="{FF2B5EF4-FFF2-40B4-BE49-F238E27FC236}">
                  <a16:creationId xmlns:a16="http://schemas.microsoft.com/office/drawing/2014/main" id="{0F90A00A-6568-485E-ABF0-A0524F90BA5B}"/>
                </a:ext>
              </a:extLst>
            </p:cNvPr>
            <p:cNvSpPr/>
            <p:nvPr/>
          </p:nvSpPr>
          <p:spPr>
            <a:xfrm>
              <a:off x="904431" y="2615993"/>
              <a:ext cx="1702410" cy="1702410"/>
            </a:xfrm>
            <a:prstGeom prst="arc">
              <a:avLst>
                <a:gd name="adj1" fmla="val 5281496"/>
                <a:gd name="adj2" fmla="val 12345390"/>
              </a:avLst>
            </a:prstGeom>
            <a:noFill/>
            <a:ln w="98425" cap="rnd">
              <a:solidFill>
                <a:schemeClr val="bg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c 48">
              <a:extLst>
                <a:ext uri="{FF2B5EF4-FFF2-40B4-BE49-F238E27FC236}">
                  <a16:creationId xmlns:a16="http://schemas.microsoft.com/office/drawing/2014/main" id="{7A35D768-52A8-403F-BBA1-27ABA37DD824}"/>
                </a:ext>
              </a:extLst>
            </p:cNvPr>
            <p:cNvSpPr/>
            <p:nvPr/>
          </p:nvSpPr>
          <p:spPr>
            <a:xfrm>
              <a:off x="903927" y="2615993"/>
              <a:ext cx="1702410" cy="1702410"/>
            </a:xfrm>
            <a:prstGeom prst="arc">
              <a:avLst>
                <a:gd name="adj1" fmla="val 2479116"/>
                <a:gd name="adj2" fmla="val 4228042"/>
              </a:avLst>
            </a:prstGeom>
            <a:noFill/>
            <a:ln w="98425" cap="rnd">
              <a:solidFill>
                <a:srgbClr val="E43B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c 49">
              <a:extLst>
                <a:ext uri="{FF2B5EF4-FFF2-40B4-BE49-F238E27FC236}">
                  <a16:creationId xmlns:a16="http://schemas.microsoft.com/office/drawing/2014/main" id="{D4AFF117-046C-4D46-A102-32DE1DD46711}"/>
                </a:ext>
              </a:extLst>
            </p:cNvPr>
            <p:cNvSpPr/>
            <p:nvPr/>
          </p:nvSpPr>
          <p:spPr>
            <a:xfrm>
              <a:off x="903423" y="2615993"/>
              <a:ext cx="1702410" cy="1702410"/>
            </a:xfrm>
            <a:prstGeom prst="arc">
              <a:avLst>
                <a:gd name="adj1" fmla="val 16071831"/>
                <a:gd name="adj2" fmla="val 1434890"/>
              </a:avLst>
            </a:prstGeom>
            <a:noFill/>
            <a:ln w="98425" cap="rnd">
              <a:solidFill>
                <a:schemeClr val="bg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77701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30000" fill="hold"/>
                                        <p:tgtEl>
                                          <p:spTgt spid="16"/>
                                        </p:tgtEl>
                                        <p:attrNameLst>
                                          <p:attrName>r</p:attrName>
                                        </p:attrNameLst>
                                      </p:cBhvr>
                                    </p:animRot>
                                  </p:childTnLst>
                                </p:cTn>
                              </p:par>
                              <p:par>
                                <p:cTn id="7" presetID="37" presetClass="emph" presetSubtype="256" repeatCount="indefinite" autoRev="1" fill="hold" nodeType="withEffect">
                                  <p:stCondLst>
                                    <p:cond delay="0"/>
                                  </p:stCondLst>
                                  <p:childTnLst>
                                    <p:animRot by="-10800000">
                                      <p:cBhvr>
                                        <p:cTn id="8" dur="20000" fill="hold"/>
                                        <p:tgtEl>
                                          <p:spTgt spid="15"/>
                                        </p:tgtEl>
                                        <p:attrNameLst>
                                          <p:attrName>3d.view.rotation.y</p:attrName>
                                        </p:attrNameLst>
                                      </p:cBhvr>
                                    </p:animRot>
                                  </p:childTnLst>
                                </p:cTn>
                              </p:par>
                              <p:par>
                                <p:cTn id="9" presetID="8" presetClass="emph" presetSubtype="0" repeatCount="indefinite" fill="hold" nodeType="withEffect">
                                  <p:stCondLst>
                                    <p:cond delay="0"/>
                                  </p:stCondLst>
                                  <p:childTnLst>
                                    <p:animRot by="21600000">
                                      <p:cBhvr>
                                        <p:cTn id="10" dur="15000" fill="hold"/>
                                        <p:tgtEl>
                                          <p:spTgt spid="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3D0AEE4-B244-42AE-B303-DDE8E96C9C08}"/>
              </a:ext>
            </a:extLst>
          </p:cNvPr>
          <p:cNvSpPr/>
          <p:nvPr/>
        </p:nvSpPr>
        <p:spPr>
          <a:xfrm>
            <a:off x="0" y="6071658"/>
            <a:ext cx="1612900" cy="786342"/>
          </a:xfrm>
          <a:prstGeom prst="rect">
            <a:avLst/>
          </a:prstGeom>
          <a:solidFill>
            <a:srgbClr val="E43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 name="Group 5">
            <a:extLst>
              <a:ext uri="{FF2B5EF4-FFF2-40B4-BE49-F238E27FC236}">
                <a16:creationId xmlns:a16="http://schemas.microsoft.com/office/drawing/2014/main" id="{5B5A2CA2-2E71-4C6F-94E3-E4433975C895}"/>
              </a:ext>
            </a:extLst>
          </p:cNvPr>
          <p:cNvGrpSpPr/>
          <p:nvPr/>
        </p:nvGrpSpPr>
        <p:grpSpPr>
          <a:xfrm>
            <a:off x="-1628669" y="-567910"/>
            <a:ext cx="7679268" cy="7517914"/>
            <a:chOff x="5799769" y="-353465"/>
            <a:chExt cx="6107082" cy="5978761"/>
          </a:xfrm>
        </p:grpSpPr>
        <p:grpSp>
          <p:nvGrpSpPr>
            <p:cNvPr id="3" name="Group 2">
              <a:extLst>
                <a:ext uri="{FF2B5EF4-FFF2-40B4-BE49-F238E27FC236}">
                  <a16:creationId xmlns:a16="http://schemas.microsoft.com/office/drawing/2014/main" id="{DD66F932-89A9-49C9-8D87-F388D723B00F}"/>
                </a:ext>
              </a:extLst>
            </p:cNvPr>
            <p:cNvGrpSpPr/>
            <p:nvPr/>
          </p:nvGrpSpPr>
          <p:grpSpPr>
            <a:xfrm>
              <a:off x="5799769" y="-353465"/>
              <a:ext cx="5967062" cy="5978761"/>
              <a:chOff x="5799769" y="-353465"/>
              <a:chExt cx="5967062" cy="5978761"/>
            </a:xfrm>
          </p:grpSpPr>
          <p:sp>
            <p:nvSpPr>
              <p:cNvPr id="54" name="Partial Circle 53">
                <a:extLst>
                  <a:ext uri="{FF2B5EF4-FFF2-40B4-BE49-F238E27FC236}">
                    <a16:creationId xmlns:a16="http://schemas.microsoft.com/office/drawing/2014/main" id="{5B863A4C-F71F-4C74-8550-B5AF40649933}"/>
                  </a:ext>
                </a:extLst>
              </p:cNvPr>
              <p:cNvSpPr/>
              <p:nvPr/>
            </p:nvSpPr>
            <p:spPr>
              <a:xfrm>
                <a:off x="5799769" y="-341766"/>
                <a:ext cx="5967062" cy="5967062"/>
              </a:xfrm>
              <a:prstGeom prst="pie">
                <a:avLst>
                  <a:gd name="adj1" fmla="val 12672923"/>
                  <a:gd name="adj2" fmla="val 21274002"/>
                </a:avLst>
              </a:prstGeom>
              <a:solidFill>
                <a:srgbClr val="E43B82">
                  <a:alpha val="5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Partial Circle 54">
                <a:extLst>
                  <a:ext uri="{FF2B5EF4-FFF2-40B4-BE49-F238E27FC236}">
                    <a16:creationId xmlns:a16="http://schemas.microsoft.com/office/drawing/2014/main" id="{8977596F-C67E-4B72-A1C9-F21DFF7D534B}"/>
                  </a:ext>
                </a:extLst>
              </p:cNvPr>
              <p:cNvSpPr/>
              <p:nvPr/>
            </p:nvSpPr>
            <p:spPr>
              <a:xfrm>
                <a:off x="5799769" y="-353465"/>
                <a:ext cx="5967062" cy="5967062"/>
              </a:xfrm>
              <a:prstGeom prst="pie">
                <a:avLst>
                  <a:gd name="adj1" fmla="val 21208656"/>
                  <a:gd name="adj2" fmla="val 8555756"/>
                </a:avLst>
              </a:prstGeom>
              <a:solidFill>
                <a:srgbClr val="E43B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7" name="TextBox 56">
              <a:extLst>
                <a:ext uri="{FF2B5EF4-FFF2-40B4-BE49-F238E27FC236}">
                  <a16:creationId xmlns:a16="http://schemas.microsoft.com/office/drawing/2014/main" id="{77088E81-EDED-4BD9-9EBA-F0B21B33BAEB}"/>
                </a:ext>
              </a:extLst>
            </p:cNvPr>
            <p:cNvSpPr txBox="1"/>
            <p:nvPr/>
          </p:nvSpPr>
          <p:spPr>
            <a:xfrm rot="20992371">
              <a:off x="9838751" y="1145486"/>
              <a:ext cx="1758805" cy="801117"/>
            </a:xfrm>
            <a:prstGeom prst="rect">
              <a:avLst/>
            </a:prstGeom>
            <a:noFill/>
          </p:spPr>
          <p:txBody>
            <a:bodyPr wrap="square">
              <a:sp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3B82"/>
                  </a:solidFill>
                  <a:effectLst/>
                  <a:uLnTx/>
                  <a:uFillTx/>
                  <a:latin typeface="Baskerville Old Face" panose="02020602080505020303" pitchFamily="18" charset="0"/>
                </a:rPr>
                <a:t>‘M’</a:t>
              </a:r>
            </a:p>
            <a:p>
              <a:pPr marL="0" marR="0" lvl="0" indent="0" algn="ctr" defTabSz="914400" rtl="0" eaLnBrk="1" fontAlgn="auto" latinLnBrk="0" hangingPunct="1">
                <a:lnSpc>
                  <a:spcPct val="70000"/>
                </a:lnSpc>
                <a:spcBef>
                  <a:spcPts val="0"/>
                </a:spcBef>
                <a:spcAft>
                  <a:spcPts val="0"/>
                </a:spcAft>
                <a:buClrTx/>
                <a:buSzTx/>
                <a:buFontTx/>
                <a:buNone/>
                <a:tabLst/>
                <a:defRPr/>
              </a:pPr>
              <a:r>
                <a:rPr lang="en-US" sz="2800" dirty="0">
                  <a:solidFill>
                    <a:srgbClr val="FCF8F9"/>
                  </a:solidFill>
                  <a:latin typeface="Baskerville Old Face" panose="02020602080505020303" pitchFamily="18" charset="0"/>
                </a:rPr>
                <a:t>Malignant</a:t>
              </a:r>
              <a:endParaRPr kumimoji="0" lang="en-US" sz="3600" i="0" u="none" strike="noStrike" kern="1200" cap="none" spc="0" normalizeH="0" baseline="0" noProof="0" dirty="0">
                <a:ln>
                  <a:noFill/>
                </a:ln>
                <a:solidFill>
                  <a:srgbClr val="FCF8F9"/>
                </a:solidFill>
                <a:effectLst/>
                <a:uLnTx/>
                <a:uFillTx/>
                <a:latin typeface="Baskerville Old Face" panose="02020602080505020303" pitchFamily="18" charset="0"/>
              </a:endParaRPr>
            </a:p>
          </p:txBody>
        </p:sp>
        <p:sp>
          <p:nvSpPr>
            <p:cNvPr id="58" name="TextBox 57">
              <a:extLst>
                <a:ext uri="{FF2B5EF4-FFF2-40B4-BE49-F238E27FC236}">
                  <a16:creationId xmlns:a16="http://schemas.microsoft.com/office/drawing/2014/main" id="{314C232B-1B3B-45D4-B059-B1120AD8EB4F}"/>
                </a:ext>
              </a:extLst>
            </p:cNvPr>
            <p:cNvSpPr txBox="1"/>
            <p:nvPr/>
          </p:nvSpPr>
          <p:spPr>
            <a:xfrm rot="21255912">
              <a:off x="10148046" y="2851937"/>
              <a:ext cx="1758805" cy="810735"/>
            </a:xfrm>
            <a:prstGeom prst="rect">
              <a:avLst/>
            </a:prstGeom>
            <a:noFill/>
          </p:spPr>
          <p:txBody>
            <a:bodyPr wrap="square">
              <a:sp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lang="en-US" sz="2800" dirty="0">
                  <a:solidFill>
                    <a:srgbClr val="FCF8F9"/>
                  </a:solidFill>
                  <a:latin typeface="Baskerville Old Face" panose="02020602080505020303" pitchFamily="18" charset="0"/>
                </a:rPr>
                <a:t>Benign</a:t>
              </a:r>
            </a:p>
            <a:p>
              <a:pPr algn="ctr">
                <a:lnSpc>
                  <a:spcPct val="70000"/>
                </a:lnSpc>
                <a:defRPr/>
              </a:pPr>
              <a:r>
                <a:rPr kumimoji="0" lang="en-US" sz="3600" i="0" u="none" strike="noStrike" kern="1200" cap="none" spc="0" normalizeH="0" baseline="0" noProof="0" dirty="0">
                  <a:ln>
                    <a:noFill/>
                  </a:ln>
                  <a:solidFill>
                    <a:srgbClr val="FCF8F9"/>
                  </a:solidFill>
                  <a:effectLst/>
                  <a:uLnTx/>
                  <a:uFillTx/>
                  <a:latin typeface="Baskerville Old Face" panose="02020602080505020303" pitchFamily="18" charset="0"/>
                </a:rPr>
                <a:t>‘B’</a:t>
              </a:r>
            </a:p>
          </p:txBody>
        </p:sp>
      </p:grpSp>
      <p:sp>
        <p:nvSpPr>
          <p:cNvPr id="10" name="Rectangle 9">
            <a:extLst>
              <a:ext uri="{FF2B5EF4-FFF2-40B4-BE49-F238E27FC236}">
                <a16:creationId xmlns:a16="http://schemas.microsoft.com/office/drawing/2014/main" id="{09C3B2A1-E488-45DD-8970-0C5485B4C27B}"/>
              </a:ext>
            </a:extLst>
          </p:cNvPr>
          <p:cNvSpPr/>
          <p:nvPr/>
        </p:nvSpPr>
        <p:spPr>
          <a:xfrm>
            <a:off x="0" y="-10661"/>
            <a:ext cx="490654" cy="300593"/>
          </a:xfrm>
          <a:prstGeom prst="rect">
            <a:avLst/>
          </a:prstGeom>
          <a:solidFill>
            <a:srgbClr val="F19B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6" name="Group 65">
            <a:extLst>
              <a:ext uri="{FF2B5EF4-FFF2-40B4-BE49-F238E27FC236}">
                <a16:creationId xmlns:a16="http://schemas.microsoft.com/office/drawing/2014/main" id="{6AD7C9A6-D4E1-4303-BF3F-B00C39177EDD}"/>
              </a:ext>
            </a:extLst>
          </p:cNvPr>
          <p:cNvGrpSpPr/>
          <p:nvPr/>
        </p:nvGrpSpPr>
        <p:grpSpPr>
          <a:xfrm>
            <a:off x="1080371" y="2023846"/>
            <a:ext cx="3112488" cy="3109726"/>
            <a:chOff x="903423" y="2615993"/>
            <a:chExt cx="1703922" cy="1702410"/>
          </a:xfrm>
        </p:grpSpPr>
        <p:sp>
          <p:nvSpPr>
            <p:cNvPr id="67" name="Arc 66">
              <a:extLst>
                <a:ext uri="{FF2B5EF4-FFF2-40B4-BE49-F238E27FC236}">
                  <a16:creationId xmlns:a16="http://schemas.microsoft.com/office/drawing/2014/main" id="{61DCF86C-5F54-48AC-8F8E-C6A51C8E2E57}"/>
                </a:ext>
              </a:extLst>
            </p:cNvPr>
            <p:cNvSpPr/>
            <p:nvPr/>
          </p:nvSpPr>
          <p:spPr>
            <a:xfrm>
              <a:off x="904935" y="2615993"/>
              <a:ext cx="1702410" cy="1702410"/>
            </a:xfrm>
            <a:prstGeom prst="arc">
              <a:avLst>
                <a:gd name="adj1" fmla="val 13191277"/>
                <a:gd name="adj2" fmla="val 14953178"/>
              </a:avLst>
            </a:prstGeom>
            <a:noFill/>
            <a:ln w="98425" cap="rnd">
              <a:solidFill>
                <a:srgbClr val="E43B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Arc 67">
              <a:extLst>
                <a:ext uri="{FF2B5EF4-FFF2-40B4-BE49-F238E27FC236}">
                  <a16:creationId xmlns:a16="http://schemas.microsoft.com/office/drawing/2014/main" id="{A49CDE76-4818-45FE-8451-1C458DAFDE19}"/>
                </a:ext>
              </a:extLst>
            </p:cNvPr>
            <p:cNvSpPr/>
            <p:nvPr/>
          </p:nvSpPr>
          <p:spPr>
            <a:xfrm>
              <a:off x="904431" y="2615993"/>
              <a:ext cx="1702410" cy="1702410"/>
            </a:xfrm>
            <a:prstGeom prst="arc">
              <a:avLst>
                <a:gd name="adj1" fmla="val 5281496"/>
                <a:gd name="adj2" fmla="val 12345390"/>
              </a:avLst>
            </a:prstGeom>
            <a:noFill/>
            <a:ln w="98425" cap="rnd">
              <a:solidFill>
                <a:schemeClr val="bg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Arc 68">
              <a:extLst>
                <a:ext uri="{FF2B5EF4-FFF2-40B4-BE49-F238E27FC236}">
                  <a16:creationId xmlns:a16="http://schemas.microsoft.com/office/drawing/2014/main" id="{B67EF2AD-72B6-4FDC-B2FF-0470FA465B89}"/>
                </a:ext>
              </a:extLst>
            </p:cNvPr>
            <p:cNvSpPr/>
            <p:nvPr/>
          </p:nvSpPr>
          <p:spPr>
            <a:xfrm>
              <a:off x="903927" y="2615993"/>
              <a:ext cx="1702410" cy="1702410"/>
            </a:xfrm>
            <a:prstGeom prst="arc">
              <a:avLst>
                <a:gd name="adj1" fmla="val 2479116"/>
                <a:gd name="adj2" fmla="val 4228042"/>
              </a:avLst>
            </a:prstGeom>
            <a:noFill/>
            <a:ln w="98425" cap="rnd">
              <a:solidFill>
                <a:srgbClr val="E43B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Arc 69">
              <a:extLst>
                <a:ext uri="{FF2B5EF4-FFF2-40B4-BE49-F238E27FC236}">
                  <a16:creationId xmlns:a16="http://schemas.microsoft.com/office/drawing/2014/main" id="{2C3DE6A8-F497-45F7-9151-CA9E385DD9DA}"/>
                </a:ext>
              </a:extLst>
            </p:cNvPr>
            <p:cNvSpPr/>
            <p:nvPr/>
          </p:nvSpPr>
          <p:spPr>
            <a:xfrm>
              <a:off x="903423" y="2615993"/>
              <a:ext cx="1702410" cy="1702410"/>
            </a:xfrm>
            <a:prstGeom prst="arc">
              <a:avLst>
                <a:gd name="adj1" fmla="val 16071831"/>
                <a:gd name="adj2" fmla="val 1434890"/>
              </a:avLst>
            </a:prstGeom>
            <a:noFill/>
            <a:ln w="98425" cap="rnd">
              <a:solidFill>
                <a:schemeClr val="bg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m3d="http://schemas.microsoft.com/office/drawing/2017/model3d" Requires="am3d">
          <p:graphicFrame>
            <p:nvGraphicFramePr>
              <p:cNvPr id="15" name="3D Model 14" descr="Animal cell">
                <a:extLst>
                  <a:ext uri="{FF2B5EF4-FFF2-40B4-BE49-F238E27FC236}">
                    <a16:creationId xmlns:a16="http://schemas.microsoft.com/office/drawing/2014/main" id="{B53FABEE-E3E5-4D9D-9F63-47094980BC20}"/>
                  </a:ext>
                </a:extLst>
              </p:cNvPr>
              <p:cNvGraphicFramePr>
                <a:graphicFrameLocks/>
              </p:cNvGraphicFramePr>
              <p:nvPr>
                <p:extLst>
                  <p:ext uri="{D42A27DB-BD31-4B8C-83A1-F6EECF244321}">
                    <p14:modId xmlns:p14="http://schemas.microsoft.com/office/powerpoint/2010/main" val="376402326"/>
                  </p:ext>
                </p:extLst>
              </p:nvPr>
            </p:nvGraphicFramePr>
            <p:xfrm>
              <a:off x="-1561537" y="-49307"/>
              <a:ext cx="8612914" cy="6984600"/>
            </p:xfrm>
            <a:graphic>
              <a:graphicData uri="http://schemas.microsoft.com/office/drawing/2017/model3d">
                <am3d:model3d r:embed="rId3">
                  <am3d:spPr>
                    <a:xfrm>
                      <a:off x="0" y="0"/>
                      <a:ext cx="8612914" cy="6984600"/>
                    </a:xfrm>
                    <a:prstGeom prst="rect">
                      <a:avLst/>
                    </a:prstGeom>
                  </am3d:spPr>
                  <am3d:camera>
                    <am3d:pos x="0" y="0" z="71744881"/>
                    <am3d:up dx="0" dy="36000000" dz="0"/>
                    <am3d:lookAt x="0" y="0" z="0"/>
                    <am3d:perspective fov="1447262"/>
                  </am3d:camera>
                  <am3d:trans>
                    <am3d:meterPerModelUnit n="5756435" d="1000000"/>
                    <am3d:preTrans dx="-435879" dy="-14377446" dz="-400437"/>
                    <am3d:scale>
                      <am3d:sx n="1000000" d="1000000"/>
                      <am3d:sy n="1000000" d="1000000"/>
                      <am3d:sz n="1000000" d="1000000"/>
                    </am3d:scale>
                    <am3d:rot ax="5400000" ay="5400000" az="4200000"/>
                    <am3d:postTrans dx="0" dy="0" dz="0"/>
                  </am3d:trans>
                  <am3d:raster rName="Office3DRenderer" rVer="16.0.8326">
                    <am3d:blip r:embed="rId4"/>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Animal cell">
                <a:extLst>
                  <a:ext uri="{FF2B5EF4-FFF2-40B4-BE49-F238E27FC236}">
                    <a16:creationId xmlns:a16="http://schemas.microsoft.com/office/drawing/2014/main" id="{B53FABEE-E3E5-4D9D-9F63-47094980BC20}"/>
                  </a:ext>
                </a:extLst>
              </p:cNvPr>
              <p:cNvPicPr>
                <a:picLocks noGrp="1" noRot="1" noChangeAspect="1" noMove="1" noResize="1" noEditPoints="1" noAdjustHandles="1" noChangeArrowheads="1" noChangeShapeType="1" noCrop="1"/>
              </p:cNvPicPr>
              <p:nvPr/>
            </p:nvPicPr>
            <p:blipFill>
              <a:blip r:embed="rId4"/>
              <a:stretch>
                <a:fillRect/>
              </a:stretch>
            </p:blipFill>
            <p:spPr>
              <a:xfrm>
                <a:off x="-1561537" y="-49307"/>
                <a:ext cx="8612914" cy="6984600"/>
              </a:xfrm>
              <a:prstGeom prst="rect">
                <a:avLst/>
              </a:prstGeom>
            </p:spPr>
          </p:pic>
        </mc:Fallback>
      </mc:AlternateContent>
      <p:grpSp>
        <p:nvGrpSpPr>
          <p:cNvPr id="13" name="Group 12">
            <a:extLst>
              <a:ext uri="{FF2B5EF4-FFF2-40B4-BE49-F238E27FC236}">
                <a16:creationId xmlns:a16="http://schemas.microsoft.com/office/drawing/2014/main" id="{74DCDF98-1FE5-42DE-BD71-1620BE996153}"/>
              </a:ext>
            </a:extLst>
          </p:cNvPr>
          <p:cNvGrpSpPr/>
          <p:nvPr/>
        </p:nvGrpSpPr>
        <p:grpSpPr>
          <a:xfrm>
            <a:off x="-5268685" y="2170519"/>
            <a:ext cx="5007428" cy="2516962"/>
            <a:chOff x="2002971" y="838200"/>
            <a:chExt cx="8229600" cy="4136572"/>
          </a:xfrm>
        </p:grpSpPr>
        <p:sp>
          <p:nvSpPr>
            <p:cNvPr id="4" name="Rectangle: Rounded Corners 3">
              <a:extLst>
                <a:ext uri="{FF2B5EF4-FFF2-40B4-BE49-F238E27FC236}">
                  <a16:creationId xmlns:a16="http://schemas.microsoft.com/office/drawing/2014/main" id="{2179872E-F466-4AE0-AB21-65B21D450F3D}"/>
                </a:ext>
              </a:extLst>
            </p:cNvPr>
            <p:cNvSpPr/>
            <p:nvPr/>
          </p:nvSpPr>
          <p:spPr>
            <a:xfrm>
              <a:off x="2002971" y="838200"/>
              <a:ext cx="8229600" cy="4136572"/>
            </a:xfrm>
            <a:prstGeom prst="roundRect">
              <a:avLst>
                <a:gd name="adj" fmla="val 7193"/>
              </a:avLst>
            </a:prstGeom>
            <a:solidFill>
              <a:srgbClr val="FCF8F9"/>
            </a:solidFill>
            <a:ln>
              <a:noFill/>
            </a:ln>
            <a:effectLst>
              <a:outerShdw blurRad="635000" dist="431800" dir="7620000" algn="tr" rotWithShape="0">
                <a:srgbClr val="E43B82">
                  <a:alpha val="24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822960" rtlCol="0" anchor="ctr"/>
            <a:lstStyle/>
            <a:p>
              <a:pPr>
                <a:lnSpc>
                  <a:spcPct val="80000"/>
                </a:lnSpc>
              </a:pPr>
              <a:endParaRPr lang="en-GB" sz="3600" b="1" dirty="0">
                <a:solidFill>
                  <a:schemeClr val="tx1"/>
                </a:solidFill>
              </a:endParaRPr>
            </a:p>
          </p:txBody>
        </p:sp>
        <p:pic>
          <p:nvPicPr>
            <p:cNvPr id="5" name="Picture 4">
              <a:extLst>
                <a:ext uri="{FF2B5EF4-FFF2-40B4-BE49-F238E27FC236}">
                  <a16:creationId xmlns:a16="http://schemas.microsoft.com/office/drawing/2014/main" id="{6C326E49-7A5C-4377-B9EE-A07C053650C4}"/>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893" b="89954" l="5733" r="95800">
                          <a14:foregroundMark x1="94267" y1="58282" x2="84933" y2="55061"/>
                          <a14:foregroundMark x1="84933" y1="55061" x2="84933" y2="55061"/>
                          <a14:foregroundMark x1="95800" y1="77454" x2="95800" y2="77454"/>
                          <a14:foregroundMark x1="7467" y1="49387" x2="5733" y2="64264"/>
                        </a14:backgroundRemoval>
                      </a14:imgEffect>
                    </a14:imgLayer>
                  </a14:imgProps>
                </a:ext>
              </a:extLst>
            </a:blip>
            <a:srcRect l="7000" r="4001" b="18559"/>
            <a:stretch/>
          </p:blipFill>
          <p:spPr>
            <a:xfrm>
              <a:off x="4072519" y="1034957"/>
              <a:ext cx="4090504" cy="3254016"/>
            </a:xfrm>
            <a:prstGeom prst="roundRect">
              <a:avLst/>
            </a:prstGeom>
          </p:spPr>
        </p:pic>
      </p:grpSp>
      <p:sp>
        <p:nvSpPr>
          <p:cNvPr id="8" name="TextBox 7">
            <a:extLst>
              <a:ext uri="{FF2B5EF4-FFF2-40B4-BE49-F238E27FC236}">
                <a16:creationId xmlns:a16="http://schemas.microsoft.com/office/drawing/2014/main" id="{114ED6FF-E258-406B-97EA-4B870F5EF08E}"/>
              </a:ext>
            </a:extLst>
          </p:cNvPr>
          <p:cNvSpPr txBox="1"/>
          <p:nvPr/>
        </p:nvSpPr>
        <p:spPr>
          <a:xfrm>
            <a:off x="-9220199" y="5398894"/>
            <a:ext cx="5464628" cy="790345"/>
          </a:xfrm>
          <a:prstGeom prst="rect">
            <a:avLst/>
          </a:prstGeom>
          <a:noFill/>
        </p:spPr>
        <p:txBody>
          <a:bodyPr wrap="square">
            <a:spAutoFit/>
          </a:bodyPr>
          <a:lstStyle/>
          <a:p>
            <a:pPr algn="ctr">
              <a:lnSpc>
                <a:spcPct val="80000"/>
              </a:lnSpc>
            </a:pPr>
            <a:r>
              <a:rPr lang="en-US" sz="2800" b="1" dirty="0"/>
              <a:t>Fine Needle Aspiration (FNA) of breast masses</a:t>
            </a:r>
            <a:endParaRPr lang="en-GB" sz="2800" b="1" dirty="0"/>
          </a:p>
        </p:txBody>
      </p:sp>
      <p:sp>
        <p:nvSpPr>
          <p:cNvPr id="64" name="TextBox 63">
            <a:extLst>
              <a:ext uri="{FF2B5EF4-FFF2-40B4-BE49-F238E27FC236}">
                <a16:creationId xmlns:a16="http://schemas.microsoft.com/office/drawing/2014/main" id="{3281F583-AAAF-4E5D-A88C-5FB688A92810}"/>
              </a:ext>
            </a:extLst>
          </p:cNvPr>
          <p:cNvSpPr txBox="1"/>
          <p:nvPr/>
        </p:nvSpPr>
        <p:spPr>
          <a:xfrm>
            <a:off x="7134622" y="2170518"/>
            <a:ext cx="4357102" cy="4306481"/>
          </a:xfrm>
          <a:prstGeom prst="roundRect">
            <a:avLst>
              <a:gd name="adj" fmla="val 9973"/>
            </a:avLst>
          </a:prstGeom>
          <a:solidFill>
            <a:srgbClr val="FCF8F9"/>
          </a:solidFill>
          <a:ln w="41275">
            <a:solidFill>
              <a:schemeClr val="bg1"/>
            </a:solidFill>
          </a:ln>
          <a:effectLst>
            <a:outerShdw blurRad="635000" dist="88900" dir="10200000" algn="tr" rotWithShape="0">
              <a:srgbClr val="E43B82">
                <a:alpha val="24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274320" tIns="274320" rtlCol="0" anchor="t" anchorCtr="0"/>
          <a:lstStyle>
            <a:defPPr>
              <a:defRPr lang="en-US"/>
            </a:defPPr>
            <a:lvl1pPr>
              <a:lnSpc>
                <a:spcPct val="80000"/>
              </a:lnSpc>
              <a:defRPr sz="36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buFont typeface="Arial" panose="020B0604020202020204" pitchFamily="34" charset="0"/>
              <a:buChar char="•"/>
            </a:pPr>
            <a:r>
              <a:rPr lang="en-US" sz="2400" b="0" dirty="0">
                <a:solidFill>
                  <a:schemeClr val="tx1"/>
                </a:solidFill>
              </a:rPr>
              <a:t>Radius</a:t>
            </a:r>
          </a:p>
          <a:p>
            <a:pPr marL="342900" indent="-342900">
              <a:buFont typeface="Arial" panose="020B0604020202020204" pitchFamily="34" charset="0"/>
              <a:buChar char="•"/>
            </a:pPr>
            <a:r>
              <a:rPr lang="en-US" sz="2400" b="0" dirty="0">
                <a:solidFill>
                  <a:schemeClr val="tx1"/>
                </a:solidFill>
              </a:rPr>
              <a:t>Texture</a:t>
            </a:r>
          </a:p>
          <a:p>
            <a:pPr marL="342900" indent="-342900">
              <a:buFont typeface="Arial" panose="020B0604020202020204" pitchFamily="34" charset="0"/>
              <a:buChar char="•"/>
            </a:pPr>
            <a:r>
              <a:rPr lang="en-US" sz="2400" b="0" dirty="0">
                <a:solidFill>
                  <a:schemeClr val="tx1"/>
                </a:solidFill>
              </a:rPr>
              <a:t>Perimeter</a:t>
            </a:r>
          </a:p>
          <a:p>
            <a:pPr marL="342900" indent="-342900">
              <a:buFont typeface="Arial" panose="020B0604020202020204" pitchFamily="34" charset="0"/>
              <a:buChar char="•"/>
            </a:pPr>
            <a:r>
              <a:rPr lang="en-US" sz="2400" b="0" dirty="0">
                <a:solidFill>
                  <a:schemeClr val="tx1"/>
                </a:solidFill>
              </a:rPr>
              <a:t>Area</a:t>
            </a:r>
          </a:p>
          <a:p>
            <a:pPr marL="342900" indent="-342900">
              <a:buFont typeface="Arial" panose="020B0604020202020204" pitchFamily="34" charset="0"/>
              <a:buChar char="•"/>
            </a:pPr>
            <a:r>
              <a:rPr lang="en-US" sz="2400" b="0" dirty="0">
                <a:solidFill>
                  <a:schemeClr val="tx1"/>
                </a:solidFill>
              </a:rPr>
              <a:t>Smoothness</a:t>
            </a:r>
          </a:p>
          <a:p>
            <a:pPr marL="342900" indent="-342900">
              <a:buFont typeface="Arial" panose="020B0604020202020204" pitchFamily="34" charset="0"/>
              <a:buChar char="•"/>
            </a:pPr>
            <a:r>
              <a:rPr lang="en-US" sz="2400" b="0" dirty="0">
                <a:solidFill>
                  <a:schemeClr val="tx1"/>
                </a:solidFill>
              </a:rPr>
              <a:t>Compactness</a:t>
            </a:r>
          </a:p>
          <a:p>
            <a:pPr marL="342900" indent="-342900">
              <a:buFont typeface="Arial" panose="020B0604020202020204" pitchFamily="34" charset="0"/>
              <a:buChar char="•"/>
            </a:pPr>
            <a:r>
              <a:rPr lang="en-US" sz="2400" b="0" dirty="0">
                <a:solidFill>
                  <a:schemeClr val="tx1"/>
                </a:solidFill>
              </a:rPr>
              <a:t>Concave points</a:t>
            </a:r>
          </a:p>
          <a:p>
            <a:pPr marL="342900" indent="-342900">
              <a:buFont typeface="Arial" panose="020B0604020202020204" pitchFamily="34" charset="0"/>
              <a:buChar char="•"/>
            </a:pPr>
            <a:r>
              <a:rPr lang="en-US" sz="2400" b="0" dirty="0">
                <a:solidFill>
                  <a:schemeClr val="tx1"/>
                </a:solidFill>
              </a:rPr>
              <a:t>Symmetry</a:t>
            </a:r>
          </a:p>
          <a:p>
            <a:pPr marL="342900" indent="-342900">
              <a:buFont typeface="Arial" panose="020B0604020202020204" pitchFamily="34" charset="0"/>
              <a:buChar char="•"/>
            </a:pPr>
            <a:r>
              <a:rPr lang="en-US" sz="2400" b="0" dirty="0">
                <a:solidFill>
                  <a:schemeClr val="tx1"/>
                </a:solidFill>
              </a:rPr>
              <a:t>Fractal dimension</a:t>
            </a:r>
          </a:p>
          <a:p>
            <a:pPr marL="342900" indent="-342900">
              <a:buFont typeface="Arial" panose="020B0604020202020204" pitchFamily="34" charset="0"/>
              <a:buChar char="•"/>
            </a:pPr>
            <a:r>
              <a:rPr lang="en-US" sz="2400" b="0" dirty="0">
                <a:solidFill>
                  <a:schemeClr val="tx1"/>
                </a:solidFill>
              </a:rPr>
              <a:t>Fractal geometry</a:t>
            </a:r>
          </a:p>
        </p:txBody>
      </p:sp>
      <p:sp>
        <p:nvSpPr>
          <p:cNvPr id="65" name="TextBox 64">
            <a:extLst>
              <a:ext uri="{FF2B5EF4-FFF2-40B4-BE49-F238E27FC236}">
                <a16:creationId xmlns:a16="http://schemas.microsoft.com/office/drawing/2014/main" id="{B1B0D481-C794-4483-8BEA-24A25DCADA73}"/>
              </a:ext>
            </a:extLst>
          </p:cNvPr>
          <p:cNvSpPr txBox="1"/>
          <p:nvPr/>
        </p:nvSpPr>
        <p:spPr>
          <a:xfrm>
            <a:off x="7134622" y="830780"/>
            <a:ext cx="4460887" cy="989823"/>
          </a:xfrm>
          <a:prstGeom prst="rect">
            <a:avLst/>
          </a:prstGeom>
          <a:noFill/>
        </p:spPr>
        <p:txBody>
          <a:bodyPr wrap="square">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Real Valued Features of the </a:t>
            </a:r>
            <a:r>
              <a:rPr kumimoji="0" lang="en-US" sz="3600" b="1" i="0" u="none" strike="noStrike" kern="1200" cap="none" spc="0" normalizeH="0" baseline="0" noProof="0" dirty="0">
                <a:ln>
                  <a:noFill/>
                </a:ln>
                <a:solidFill>
                  <a:srgbClr val="E43B82"/>
                </a:solidFill>
                <a:effectLst/>
                <a:uLnTx/>
                <a:uFillTx/>
                <a:latin typeface="Calibri" panose="020F0502020204030204"/>
                <a:ea typeface="+mn-ea"/>
                <a:cs typeface="+mn-cs"/>
              </a:rPr>
              <a:t>Nucleus</a:t>
            </a:r>
          </a:p>
        </p:txBody>
      </p:sp>
    </p:spTree>
    <p:extLst>
      <p:ext uri="{BB962C8B-B14F-4D97-AF65-F5344CB8AC3E}">
        <p14:creationId xmlns:p14="http://schemas.microsoft.com/office/powerpoint/2010/main" val="3141412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256" repeatCount="indefinite" autoRev="1" fill="hold" nodeType="withEffect">
                                  <p:stCondLst>
                                    <p:cond delay="0"/>
                                  </p:stCondLst>
                                  <p:childTnLst>
                                    <p:animRot by="-2700000">
                                      <p:cBhvr>
                                        <p:cTn id="6" dur="20000" fill="hold"/>
                                        <p:tgtEl>
                                          <p:spTgt spid="15"/>
                                        </p:tgtEl>
                                        <p:attrNameLst>
                                          <p:attrName>3d.view.rotation.y</p:attrName>
                                        </p:attrNameLst>
                                      </p:cBhvr>
                                    </p:animRot>
                                  </p:childTnLst>
                                </p:cTn>
                              </p:par>
                              <p:par>
                                <p:cTn id="7" presetID="47" presetClass="entr" presetSubtype="0" fill="hold" grpId="0" nodeType="withEffect">
                                  <p:stCondLst>
                                    <p:cond delay="0"/>
                                  </p:stCondLst>
                                  <p:childTnLst>
                                    <p:set>
                                      <p:cBhvr>
                                        <p:cTn id="8" dur="1" fill="hold">
                                          <p:stCondLst>
                                            <p:cond delay="0"/>
                                          </p:stCondLst>
                                        </p:cTn>
                                        <p:tgtEl>
                                          <p:spTgt spid="64">
                                            <p:txEl>
                                              <p:charRg st="4294967295" end="4294967295"/>
                                            </p:txEl>
                                          </p:spTgt>
                                        </p:tgtEl>
                                        <p:attrNameLst>
                                          <p:attrName>style.visibility</p:attrName>
                                        </p:attrNameLst>
                                      </p:cBhvr>
                                      <p:to>
                                        <p:strVal val="visible"/>
                                      </p:to>
                                    </p:set>
                                    <p:animEffect transition="in" filter="fade">
                                      <p:cBhvr>
                                        <p:cTn id="9" dur="1000"/>
                                        <p:tgtEl>
                                          <p:spTgt spid="64">
                                            <p:txEl>
                                              <p:charRg st="4294967295" end="4294967295"/>
                                            </p:txEl>
                                          </p:spTgt>
                                        </p:tgtEl>
                                      </p:cBhvr>
                                    </p:animEffect>
                                    <p:anim calcmode="lin" valueType="num">
                                      <p:cBhvr>
                                        <p:cTn id="10" dur="1000" fill="hold"/>
                                        <p:tgtEl>
                                          <p:spTgt spid="64">
                                            <p:txEl>
                                              <p:charRg st="4294967295" end="4294967295"/>
                                            </p:txEl>
                                          </p:spTgt>
                                        </p:tgtEl>
                                        <p:attrNameLst>
                                          <p:attrName>ppt_x</p:attrName>
                                        </p:attrNameLst>
                                      </p:cBhvr>
                                      <p:tavLst>
                                        <p:tav tm="0">
                                          <p:val>
                                            <p:strVal val="#ppt_x"/>
                                          </p:val>
                                        </p:tav>
                                        <p:tav tm="100000">
                                          <p:val>
                                            <p:strVal val="#ppt_x"/>
                                          </p:val>
                                        </p:tav>
                                      </p:tavLst>
                                    </p:anim>
                                    <p:anim calcmode="lin" valueType="num">
                                      <p:cBhvr>
                                        <p:cTn id="11" dur="1000" fill="hold"/>
                                        <p:tgtEl>
                                          <p:spTgt spid="64">
                                            <p:txEl>
                                              <p:charRg st="4294967295" end="4294967295"/>
                                            </p:txEl>
                                          </p:spTgt>
                                        </p:tgtEl>
                                        <p:attrNameLst>
                                          <p:attrName>ppt_y</p:attrName>
                                        </p:attrNameLst>
                                      </p:cBhvr>
                                      <p:tavLst>
                                        <p:tav tm="0">
                                          <p:val>
                                            <p:strVal val="#ppt_y-.1"/>
                                          </p:val>
                                        </p:tav>
                                        <p:tav tm="100000">
                                          <p:val>
                                            <p:strVal val="#ppt_y"/>
                                          </p:val>
                                        </p:tav>
                                      </p:tavLst>
                                    </p:anim>
                                  </p:childTnLst>
                                </p:cTn>
                              </p:par>
                              <p:par>
                                <p:cTn id="12" presetID="8" presetClass="emph" presetSubtype="0" repeatCount="indefinite" fill="hold" nodeType="withEffect">
                                  <p:stCondLst>
                                    <p:cond delay="0"/>
                                  </p:stCondLst>
                                  <p:childTnLst>
                                    <p:animRot by="21600000">
                                      <p:cBhvr>
                                        <p:cTn id="13" dur="15000" fill="hold"/>
                                        <p:tgtEl>
                                          <p:spTgt spid="6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58DE7216-6575-DE49-4D63-88E2CBB61BD1}"/>
              </a:ext>
            </a:extLst>
          </p:cNvPr>
          <p:cNvSpPr txBox="1"/>
          <p:nvPr/>
        </p:nvSpPr>
        <p:spPr>
          <a:xfrm>
            <a:off x="871629" y="1554368"/>
            <a:ext cx="11650377" cy="2021772"/>
          </a:xfrm>
          <a:prstGeom prst="rect">
            <a:avLst/>
          </a:prstGeom>
          <a:noFill/>
        </p:spPr>
        <p:txBody>
          <a:bodyPr wrap="square">
            <a:spAutoFit/>
          </a:bodyPr>
          <a:lstStyle/>
          <a:p>
            <a:pPr marL="0" marR="0" lvl="0" indent="0" defTabSz="914400" rtl="0" eaLnBrk="1" fontAlgn="auto" latinLnBrk="0" hangingPunct="1">
              <a:lnSpc>
                <a:spcPct val="80000"/>
              </a:lnSpc>
              <a:spcBef>
                <a:spcPts val="0"/>
              </a:spcBef>
              <a:spcAft>
                <a:spcPts val="0"/>
              </a:spcAft>
              <a:buClrTx/>
              <a:buSzTx/>
              <a:buFontTx/>
              <a:buNone/>
              <a:tabLst/>
              <a:defRPr/>
            </a:pPr>
            <a:r>
              <a:rPr kumimoji="0" lang="en-US" sz="6000" i="0" u="none" strike="noStrike" kern="1200" cap="none" spc="0" normalizeH="0" baseline="0" noProof="0" dirty="0">
                <a:ln>
                  <a:noFill/>
                </a:ln>
                <a:solidFill>
                  <a:srgbClr val="E43B82"/>
                </a:solidFill>
                <a:effectLst/>
                <a:uLnTx/>
                <a:uFillTx/>
                <a:latin typeface="Bahnschrift SemiBold SemiConden" panose="020B0502040204020203" pitchFamily="34" charset="0"/>
              </a:rPr>
              <a:t>DATASET</a:t>
            </a:r>
          </a:p>
          <a:p>
            <a:pPr marL="0" marR="0" lvl="0" indent="0" defTabSz="914400" eaLnBrk="1" fontAlgn="auto" latinLnBrk="0" hangingPunct="1">
              <a:lnSpc>
                <a:spcPct val="80000"/>
              </a:lnSpc>
              <a:spcBef>
                <a:spcPts val="0"/>
              </a:spcBef>
              <a:spcAft>
                <a:spcPts val="0"/>
              </a:spcAft>
              <a:buClrTx/>
              <a:buSzTx/>
              <a:buFontTx/>
              <a:buNone/>
              <a:tabLst/>
              <a:defRPr/>
            </a:pPr>
            <a:r>
              <a:rPr kumimoji="0" lang="en-US" sz="9600" b="1" i="0" u="none" strike="noStrike" kern="1200" cap="none" spc="0" normalizeH="0" baseline="0" noProof="0" dirty="0">
                <a:ln>
                  <a:noFill/>
                </a:ln>
                <a:effectLst/>
                <a:uLnTx/>
                <a:uFillTx/>
                <a:latin typeface="Bahnschrift SemiBold SemiConden" panose="020B0502040204020203" pitchFamily="34" charset="0"/>
              </a:rPr>
              <a:t>DESCRIPTION</a:t>
            </a:r>
          </a:p>
        </p:txBody>
      </p:sp>
      <p:sp>
        <p:nvSpPr>
          <p:cNvPr id="21" name="TextBox 20">
            <a:extLst>
              <a:ext uri="{FF2B5EF4-FFF2-40B4-BE49-F238E27FC236}">
                <a16:creationId xmlns:a16="http://schemas.microsoft.com/office/drawing/2014/main" id="{B6863D45-707D-AABE-6608-6C813D22633B}"/>
              </a:ext>
            </a:extLst>
          </p:cNvPr>
          <p:cNvSpPr txBox="1"/>
          <p:nvPr/>
        </p:nvSpPr>
        <p:spPr>
          <a:xfrm>
            <a:off x="871629" y="3945015"/>
            <a:ext cx="4460887" cy="546625"/>
          </a:xfrm>
          <a:prstGeom prst="rect">
            <a:avLst/>
          </a:prstGeom>
          <a:noFill/>
        </p:spPr>
        <p:txBody>
          <a:bodyPr wrap="square">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Dataset Description</a:t>
            </a:r>
          </a:p>
        </p:txBody>
      </p:sp>
      <p:sp>
        <p:nvSpPr>
          <p:cNvPr id="22" name="TextBox 21">
            <a:extLst>
              <a:ext uri="{FF2B5EF4-FFF2-40B4-BE49-F238E27FC236}">
                <a16:creationId xmlns:a16="http://schemas.microsoft.com/office/drawing/2014/main" id="{E774257E-93F4-BB50-5C03-4B2338647387}"/>
              </a:ext>
            </a:extLst>
          </p:cNvPr>
          <p:cNvSpPr txBox="1"/>
          <p:nvPr/>
        </p:nvSpPr>
        <p:spPr>
          <a:xfrm>
            <a:off x="5332516" y="4866542"/>
            <a:ext cx="6442924" cy="2370011"/>
          </a:xfrm>
          <a:prstGeom prst="roundRect">
            <a:avLst/>
          </a:prstGeom>
          <a:solidFill>
            <a:srgbClr val="FCF8F9"/>
          </a:solidFill>
          <a:ln w="41275">
            <a:solidFill>
              <a:schemeClr val="bg1"/>
            </a:solidFill>
          </a:ln>
          <a:effectLst>
            <a:outerShdw blurRad="635000" dist="88900" dir="10200000" algn="tr" rotWithShape="0">
              <a:srgbClr val="E43B82">
                <a:alpha val="24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274320" tIns="274320" numCol="2" rtlCol="0" anchor="t" anchorCtr="0"/>
          <a:lstStyle>
            <a:defPPr>
              <a:defRPr lang="en-US"/>
            </a:defPPr>
            <a:lvl1pPr marL="342900" indent="-342900">
              <a:lnSpc>
                <a:spcPct val="80000"/>
              </a:lnSpc>
              <a:buFont typeface="Arial" panose="020B0604020202020204" pitchFamily="34" charset="0"/>
              <a:buChar char="•"/>
              <a:defRPr sz="2400" b="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Radius</a:t>
            </a:r>
          </a:p>
          <a:p>
            <a:r>
              <a:rPr lang="en-US" dirty="0">
                <a:solidFill>
                  <a:schemeClr val="tx1"/>
                </a:solidFill>
              </a:rPr>
              <a:t>Texture</a:t>
            </a:r>
          </a:p>
          <a:p>
            <a:r>
              <a:rPr lang="en-US" dirty="0">
                <a:solidFill>
                  <a:schemeClr val="tx1"/>
                </a:solidFill>
              </a:rPr>
              <a:t>Perimeter</a:t>
            </a:r>
          </a:p>
          <a:p>
            <a:r>
              <a:rPr lang="en-US" dirty="0">
                <a:solidFill>
                  <a:schemeClr val="tx1"/>
                </a:solidFill>
              </a:rPr>
              <a:t>Area</a:t>
            </a:r>
          </a:p>
          <a:p>
            <a:r>
              <a:rPr lang="en-US" dirty="0">
                <a:solidFill>
                  <a:schemeClr val="tx1"/>
                </a:solidFill>
              </a:rPr>
              <a:t>Smoothness</a:t>
            </a:r>
          </a:p>
          <a:p>
            <a:endParaRPr lang="en-US" dirty="0">
              <a:solidFill>
                <a:schemeClr val="tx1"/>
              </a:solidFill>
            </a:endParaRPr>
          </a:p>
          <a:p>
            <a:r>
              <a:rPr lang="en-US" dirty="0">
                <a:solidFill>
                  <a:schemeClr val="tx1"/>
                </a:solidFill>
              </a:rPr>
              <a:t>Compactness</a:t>
            </a:r>
          </a:p>
          <a:p>
            <a:r>
              <a:rPr lang="en-US" dirty="0">
                <a:solidFill>
                  <a:schemeClr val="tx1"/>
                </a:solidFill>
              </a:rPr>
              <a:t>Concave points</a:t>
            </a:r>
          </a:p>
          <a:p>
            <a:r>
              <a:rPr lang="en-US" dirty="0">
                <a:solidFill>
                  <a:schemeClr val="tx1"/>
                </a:solidFill>
              </a:rPr>
              <a:t>Symmetry</a:t>
            </a:r>
          </a:p>
          <a:p>
            <a:r>
              <a:rPr lang="en-US" dirty="0">
                <a:solidFill>
                  <a:schemeClr val="tx1"/>
                </a:solidFill>
              </a:rPr>
              <a:t>Fractal dimension</a:t>
            </a:r>
          </a:p>
          <a:p>
            <a:r>
              <a:rPr lang="en-US" dirty="0">
                <a:solidFill>
                  <a:schemeClr val="tx1"/>
                </a:solidFill>
              </a:rPr>
              <a:t>Fractal geometry</a:t>
            </a:r>
          </a:p>
        </p:txBody>
      </p:sp>
      <p:sp>
        <p:nvSpPr>
          <p:cNvPr id="23" name="TextBox 22">
            <a:extLst>
              <a:ext uri="{FF2B5EF4-FFF2-40B4-BE49-F238E27FC236}">
                <a16:creationId xmlns:a16="http://schemas.microsoft.com/office/drawing/2014/main" id="{7AF68ABC-344E-7218-5C92-87E9007EBF7E}"/>
              </a:ext>
            </a:extLst>
          </p:cNvPr>
          <p:cNvSpPr txBox="1"/>
          <p:nvPr/>
        </p:nvSpPr>
        <p:spPr>
          <a:xfrm>
            <a:off x="5609353" y="3945016"/>
            <a:ext cx="4460887" cy="989823"/>
          </a:xfrm>
          <a:prstGeom prst="rect">
            <a:avLst/>
          </a:prstGeom>
          <a:noFill/>
        </p:spPr>
        <p:txBody>
          <a:bodyPr wrap="square">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Real Valued Features of Nucleus</a:t>
            </a:r>
          </a:p>
        </p:txBody>
      </p:sp>
      <p:sp>
        <p:nvSpPr>
          <p:cNvPr id="24" name="TextBox 23">
            <a:extLst>
              <a:ext uri="{FF2B5EF4-FFF2-40B4-BE49-F238E27FC236}">
                <a16:creationId xmlns:a16="http://schemas.microsoft.com/office/drawing/2014/main" id="{78F7F4AF-A744-5434-EE9B-A5DCDF254FC0}"/>
              </a:ext>
            </a:extLst>
          </p:cNvPr>
          <p:cNvSpPr txBox="1"/>
          <p:nvPr/>
        </p:nvSpPr>
        <p:spPr>
          <a:xfrm>
            <a:off x="871629" y="4530536"/>
            <a:ext cx="6024879" cy="790345"/>
          </a:xfrm>
          <a:prstGeom prst="rect">
            <a:avLst/>
          </a:prstGeom>
          <a:noFill/>
        </p:spPr>
        <p:txBody>
          <a:bodyPr wrap="square" numCol="1">
            <a:spAutoFit/>
          </a:bodyPr>
          <a:lstStyle/>
          <a:p>
            <a:pPr marL="233363" marR="0" lvl="0" indent="-233363" algn="l" defTabSz="914400" rtl="0" eaLnBrk="1" fontAlgn="auto" latinLnBrk="0" hangingPunct="1">
              <a:lnSpc>
                <a:spcPct val="80000"/>
              </a:lnSpc>
              <a:spcBef>
                <a:spcPts val="0"/>
              </a:spcBef>
              <a:spcAft>
                <a:spcPts val="0"/>
              </a:spcAft>
              <a:buClrTx/>
              <a:buSzTx/>
              <a:buFont typeface="Arial" panose="020B0604020202020204" pitchFamily="34" charset="0"/>
              <a:buChar char="•"/>
              <a:tabLst/>
              <a:defRPr/>
            </a:pPr>
            <a:r>
              <a:rPr lang="en-US" sz="2800" dirty="0">
                <a:solidFill>
                  <a:schemeClr val="tx1">
                    <a:lumMod val="65000"/>
                    <a:lumOff val="35000"/>
                  </a:schemeClr>
                </a:solidFill>
                <a:latin typeface="Calibri" panose="020F0502020204030204"/>
              </a:rPr>
              <a:t>ID Number</a:t>
            </a:r>
          </a:p>
          <a:p>
            <a:pPr marL="233363" marR="0" lvl="0" indent="-233363" algn="l" defTabSz="914400" rtl="0" eaLnBrk="1" fontAlgn="auto" latinLnBrk="0" hangingPunct="1">
              <a:lnSpc>
                <a:spcPct val="80000"/>
              </a:lnSpc>
              <a:spcBef>
                <a:spcPts val="0"/>
              </a:spcBef>
              <a:spcAft>
                <a:spcPts val="0"/>
              </a:spcAft>
              <a:buClrTx/>
              <a:buSzTx/>
              <a:buFont typeface="Arial" panose="020B0604020202020204" pitchFamily="34" charset="0"/>
              <a:buChar char="•"/>
              <a:tabLst/>
              <a:defRPr/>
            </a:pPr>
            <a:r>
              <a:rPr lang="en-US" sz="2800" dirty="0">
                <a:solidFill>
                  <a:schemeClr val="tx1">
                    <a:lumMod val="65000"/>
                    <a:lumOff val="35000"/>
                  </a:schemeClr>
                </a:solidFill>
                <a:latin typeface="Calibri" panose="020F0502020204030204"/>
              </a:rPr>
              <a:t>Diagnosis</a:t>
            </a:r>
          </a:p>
        </p:txBody>
      </p:sp>
      <p:sp>
        <p:nvSpPr>
          <p:cNvPr id="44" name="Rectangle 43">
            <a:extLst>
              <a:ext uri="{FF2B5EF4-FFF2-40B4-BE49-F238E27FC236}">
                <a16:creationId xmlns:a16="http://schemas.microsoft.com/office/drawing/2014/main" id="{7570AAB1-6201-4031-41F5-0FB758F1C009}"/>
              </a:ext>
            </a:extLst>
          </p:cNvPr>
          <p:cNvSpPr/>
          <p:nvPr/>
        </p:nvSpPr>
        <p:spPr>
          <a:xfrm>
            <a:off x="981837" y="4530535"/>
            <a:ext cx="97536" cy="672014"/>
          </a:xfrm>
          <a:prstGeom prst="rect">
            <a:avLst/>
          </a:prstGeom>
          <a:solidFill>
            <a:srgbClr val="E43B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Partial Circle 45">
            <a:extLst>
              <a:ext uri="{FF2B5EF4-FFF2-40B4-BE49-F238E27FC236}">
                <a16:creationId xmlns:a16="http://schemas.microsoft.com/office/drawing/2014/main" id="{A411B466-5D0C-6714-649A-D6298C8EAACD}"/>
              </a:ext>
            </a:extLst>
          </p:cNvPr>
          <p:cNvSpPr/>
          <p:nvPr/>
        </p:nvSpPr>
        <p:spPr>
          <a:xfrm>
            <a:off x="5799769" y="-341766"/>
            <a:ext cx="5967062" cy="5967062"/>
          </a:xfrm>
          <a:prstGeom prst="pie">
            <a:avLst>
              <a:gd name="adj1" fmla="val 18472081"/>
              <a:gd name="adj2" fmla="val 21274002"/>
            </a:avLst>
          </a:prstGeom>
          <a:solidFill>
            <a:srgbClr val="E43B82">
              <a:alpha val="5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Partial Circle 46">
            <a:extLst>
              <a:ext uri="{FF2B5EF4-FFF2-40B4-BE49-F238E27FC236}">
                <a16:creationId xmlns:a16="http://schemas.microsoft.com/office/drawing/2014/main" id="{75521DCA-2A95-C68C-2174-6AA2A91A66A3}"/>
              </a:ext>
            </a:extLst>
          </p:cNvPr>
          <p:cNvSpPr/>
          <p:nvPr/>
        </p:nvSpPr>
        <p:spPr>
          <a:xfrm>
            <a:off x="5799769" y="-353465"/>
            <a:ext cx="5967062" cy="5967062"/>
          </a:xfrm>
          <a:prstGeom prst="pie">
            <a:avLst>
              <a:gd name="adj1" fmla="val 21208656"/>
              <a:gd name="adj2" fmla="val 2424056"/>
            </a:avLst>
          </a:prstGeom>
          <a:solidFill>
            <a:srgbClr val="E43B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m3d="http://schemas.microsoft.com/office/drawing/2017/model3d" Requires="am3d">
          <p:graphicFrame>
            <p:nvGraphicFramePr>
              <p:cNvPr id="2" name="3D Model 1" descr="Animal cell">
                <a:extLst>
                  <a:ext uri="{FF2B5EF4-FFF2-40B4-BE49-F238E27FC236}">
                    <a16:creationId xmlns:a16="http://schemas.microsoft.com/office/drawing/2014/main" id="{4729EE4F-8B58-F4DF-4615-568B8457D7D8}"/>
                  </a:ext>
                </a:extLst>
              </p:cNvPr>
              <p:cNvGraphicFramePr>
                <a:graphicFrameLocks noChangeAspect="1"/>
              </p:cNvGraphicFramePr>
              <p:nvPr>
                <p:extLst>
                  <p:ext uri="{D42A27DB-BD31-4B8C-83A1-F6EECF244321}">
                    <p14:modId xmlns:p14="http://schemas.microsoft.com/office/powerpoint/2010/main" val="302673873"/>
                  </p:ext>
                </p:extLst>
              </p:nvPr>
            </p:nvGraphicFramePr>
            <p:xfrm>
              <a:off x="7896354" y="1232704"/>
              <a:ext cx="2266042" cy="2634374"/>
            </p:xfrm>
            <a:graphic>
              <a:graphicData uri="http://schemas.microsoft.com/office/drawing/2017/model3d">
                <am3d:model3d r:embed="rId2">
                  <am3d:spPr>
                    <a:xfrm>
                      <a:off x="0" y="0"/>
                      <a:ext cx="2266042" cy="2634374"/>
                    </a:xfrm>
                    <a:prstGeom prst="rect">
                      <a:avLst/>
                    </a:prstGeom>
                  </am3d:spPr>
                  <am3d:camera>
                    <am3d:pos x="0" y="0" z="71744881"/>
                    <am3d:up dx="0" dy="36000000" dz="0"/>
                    <am3d:lookAt x="0" y="0" z="0"/>
                    <am3d:perspective fov="2700000"/>
                  </am3d:camera>
                  <am3d:trans>
                    <am3d:meterPerModelUnit n="5756435" d="1000000"/>
                    <am3d:preTrans dx="-435879" dy="-14377446" dz="-400437"/>
                    <am3d:scale>
                      <am3d:sx n="1000000" d="1000000"/>
                      <am3d:sy n="1000000" d="1000000"/>
                      <am3d:sz n="1000000" d="1000000"/>
                    </am3d:scale>
                    <am3d:rot ax="2168219" ay="100603" az="73441"/>
                    <am3d:postTrans dx="0" dy="0" dz="0"/>
                  </am3d:trans>
                  <am3d:raster rName="Office3DRenderer" rVer="16.0.8326">
                    <am3d:blip r:embed="rId3"/>
                  </am3d:raster>
                  <am3d:objViewport viewportSz="444400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Animal cell">
                <a:extLst>
                  <a:ext uri="{FF2B5EF4-FFF2-40B4-BE49-F238E27FC236}">
                    <a16:creationId xmlns:a16="http://schemas.microsoft.com/office/drawing/2014/main" id="{4729EE4F-8B58-F4DF-4615-568B8457D7D8}"/>
                  </a:ext>
                </a:extLst>
              </p:cNvPr>
              <p:cNvPicPr>
                <a:picLocks noGrp="1" noRot="1" noChangeAspect="1" noMove="1" noResize="1" noEditPoints="1" noAdjustHandles="1" noChangeArrowheads="1" noChangeShapeType="1" noCrop="1"/>
              </p:cNvPicPr>
              <p:nvPr/>
            </p:nvPicPr>
            <p:blipFill>
              <a:blip r:embed="rId3"/>
              <a:stretch>
                <a:fillRect/>
              </a:stretch>
            </p:blipFill>
            <p:spPr>
              <a:xfrm>
                <a:off x="7896354" y="1232704"/>
                <a:ext cx="2266042" cy="2634374"/>
              </a:xfrm>
              <a:prstGeom prst="rect">
                <a:avLst/>
              </a:prstGeom>
            </p:spPr>
          </p:pic>
        </mc:Fallback>
      </mc:AlternateContent>
      <p:sp>
        <p:nvSpPr>
          <p:cNvPr id="48" name="TextBox 47">
            <a:extLst>
              <a:ext uri="{FF2B5EF4-FFF2-40B4-BE49-F238E27FC236}">
                <a16:creationId xmlns:a16="http://schemas.microsoft.com/office/drawing/2014/main" id="{B78574DC-4AAB-6C0D-004C-52D45C61F2AC}"/>
              </a:ext>
            </a:extLst>
          </p:cNvPr>
          <p:cNvSpPr txBox="1"/>
          <p:nvPr/>
        </p:nvSpPr>
        <p:spPr>
          <a:xfrm rot="20992371">
            <a:off x="9934954" y="1533791"/>
            <a:ext cx="1758805" cy="801117"/>
          </a:xfrm>
          <a:prstGeom prst="rect">
            <a:avLst/>
          </a:prstGeom>
          <a:noFill/>
        </p:spPr>
        <p:txBody>
          <a:bodyPr wrap="square">
            <a:sp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E43B82"/>
                </a:solidFill>
                <a:effectLst/>
                <a:uLnTx/>
                <a:uFillTx/>
                <a:latin typeface="Baskerville Old Face" panose="02020602080505020303" pitchFamily="18" charset="0"/>
              </a:rPr>
              <a:t>‘M’</a:t>
            </a:r>
          </a:p>
          <a:p>
            <a:pPr marL="0" marR="0" lvl="0" indent="0" algn="ctr" defTabSz="914400" rtl="0" eaLnBrk="1" fontAlgn="auto" latinLnBrk="0" hangingPunct="1">
              <a:lnSpc>
                <a:spcPct val="70000"/>
              </a:lnSpc>
              <a:spcBef>
                <a:spcPts val="0"/>
              </a:spcBef>
              <a:spcAft>
                <a:spcPts val="0"/>
              </a:spcAft>
              <a:buClrTx/>
              <a:buSzTx/>
              <a:buFontTx/>
              <a:buNone/>
              <a:tabLst/>
              <a:defRPr/>
            </a:pPr>
            <a:r>
              <a:rPr lang="en-US" sz="2800" dirty="0">
                <a:solidFill>
                  <a:srgbClr val="FCF8F9"/>
                </a:solidFill>
                <a:latin typeface="Baskerville Old Face" panose="02020602080505020303" pitchFamily="18" charset="0"/>
              </a:rPr>
              <a:t>Malignant</a:t>
            </a:r>
            <a:endParaRPr kumimoji="0" lang="en-US" sz="3600" i="0" u="none" strike="noStrike" kern="1200" cap="none" spc="0" normalizeH="0" baseline="0" noProof="0" dirty="0">
              <a:ln>
                <a:noFill/>
              </a:ln>
              <a:solidFill>
                <a:srgbClr val="FCF8F9"/>
              </a:solidFill>
              <a:effectLst/>
              <a:uLnTx/>
              <a:uFillTx/>
              <a:latin typeface="Baskerville Old Face" panose="02020602080505020303" pitchFamily="18" charset="0"/>
            </a:endParaRPr>
          </a:p>
        </p:txBody>
      </p:sp>
      <p:sp>
        <p:nvSpPr>
          <p:cNvPr id="50" name="TextBox 49">
            <a:extLst>
              <a:ext uri="{FF2B5EF4-FFF2-40B4-BE49-F238E27FC236}">
                <a16:creationId xmlns:a16="http://schemas.microsoft.com/office/drawing/2014/main" id="{4F826A53-17C6-5D8D-407E-B2B168878B80}"/>
              </a:ext>
            </a:extLst>
          </p:cNvPr>
          <p:cNvSpPr txBox="1"/>
          <p:nvPr/>
        </p:nvSpPr>
        <p:spPr>
          <a:xfrm rot="21255912">
            <a:off x="9980531" y="2529905"/>
            <a:ext cx="1758805" cy="810735"/>
          </a:xfrm>
          <a:prstGeom prst="rect">
            <a:avLst/>
          </a:prstGeom>
          <a:noFill/>
        </p:spPr>
        <p:txBody>
          <a:bodyPr wrap="square">
            <a:sp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lang="en-US" sz="2800" dirty="0">
                <a:solidFill>
                  <a:srgbClr val="FCF8F9"/>
                </a:solidFill>
                <a:latin typeface="Baskerville Old Face" panose="02020602080505020303" pitchFamily="18" charset="0"/>
              </a:rPr>
              <a:t>Benign</a:t>
            </a:r>
          </a:p>
          <a:p>
            <a:pPr algn="ctr">
              <a:lnSpc>
                <a:spcPct val="70000"/>
              </a:lnSpc>
              <a:defRPr/>
            </a:pPr>
            <a:r>
              <a:rPr kumimoji="0" lang="en-US" sz="3600" i="0" u="none" strike="noStrike" kern="1200" cap="none" spc="0" normalizeH="0" baseline="0" noProof="0" dirty="0">
                <a:ln>
                  <a:noFill/>
                </a:ln>
                <a:solidFill>
                  <a:srgbClr val="FCF8F9"/>
                </a:solidFill>
                <a:effectLst/>
                <a:uLnTx/>
                <a:uFillTx/>
                <a:latin typeface="Baskerville Old Face" panose="02020602080505020303" pitchFamily="18" charset="0"/>
              </a:rPr>
              <a:t>‘B’</a:t>
            </a:r>
          </a:p>
        </p:txBody>
      </p:sp>
    </p:spTree>
    <p:extLst>
      <p:ext uri="{BB962C8B-B14F-4D97-AF65-F5344CB8AC3E}">
        <p14:creationId xmlns:p14="http://schemas.microsoft.com/office/powerpoint/2010/main" val="27966039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mph" presetSubtype="128" repeatCount="indefinite" fill="hold" nodeType="withEffect">
                                  <p:stCondLst>
                                    <p:cond delay="0"/>
                                  </p:stCondLst>
                                  <p:childTnLst>
                                    <p:anim calcmode="lin" valueType="num">
                                      <p:cBhvr additive="sum">
                                        <p:cTn id="6" dur="10000" fill="hold"/>
                                        <p:tgtEl>
                                          <p:spTgt spid="2"/>
                                        </p:tgtEl>
                                        <p:attrNameLst>
                                          <p:attrName>3d.view.rotation.y</p:attrName>
                                        </p:attrNameLst>
                                      </p:cBhvr>
                                      <p:tavLst>
                                        <p:tav tm="0">
                                          <p:val>
                                            <p:fltVal val="0"/>
                                          </p:val>
                                        </p:tav>
                                        <p:tav tm="3330">
                                          <p:val>
                                            <p:fltVal val="6.9747"/>
                                          </p:val>
                                        </p:tav>
                                        <p:tav tm="6660">
                                          <p:val>
                                            <p:fltVal val="12.1039"/>
                                          </p:val>
                                        </p:tav>
                                        <p:tav tm="9990">
                                          <p:val>
                                            <p:fltVal val="15.6713"/>
                                          </p:val>
                                        </p:tav>
                                        <p:tav tm="13320">
                                          <p:val>
                                            <p:fltVal val="17.9604"/>
                                          </p:val>
                                        </p:tav>
                                        <p:tav tm="16650">
                                          <p:val>
                                            <p:fltVal val="19.2548"/>
                                          </p:val>
                                        </p:tav>
                                        <p:tav tm="19970">
                                          <p:val>
                                            <p:fltVal val="19.8371"/>
                                          </p:val>
                                        </p:tav>
                                        <p:tav tm="23290">
                                          <p:val>
                                            <p:fltVal val="19.9936"/>
                                          </p:val>
                                        </p:tav>
                                        <p:tav tm="26620">
                                          <p:val>
                                            <p:fltVal val="19.9945"/>
                                          </p:val>
                                        </p:tav>
                                        <p:tav tm="29950">
                                          <p:val>
                                            <p:fltVal val="19.8447"/>
                                          </p:val>
                                        </p:tav>
                                        <p:tav tm="33280">
                                          <p:val>
                                            <p:fltVal val="19.2733"/>
                                          </p:val>
                                        </p:tav>
                                        <p:tav tm="36610">
                                          <p:val>
                                            <p:fltVal val="17.9968"/>
                                          </p:val>
                                        </p:tav>
                                        <p:tav tm="39940">
                                          <p:val>
                                            <p:fltVal val="15.7316"/>
                                          </p:val>
                                        </p:tav>
                                        <p:tav tm="43270">
                                          <p:val>
                                            <p:fltVal val="12.194"/>
                                          </p:val>
                                        </p:tav>
                                        <p:tav tm="46600">
                                          <p:val>
                                            <p:fltVal val="7.1005"/>
                                          </p:val>
                                        </p:tav>
                                        <p:tav tm="49930">
                                          <p:val>
                                            <p:fltVal val="0.1675"/>
                                          </p:val>
                                        </p:tav>
                                        <p:tav tm="53250">
                                          <p:val>
                                            <p:fltVal val="-6.8299"/>
                                          </p:val>
                                        </p:tav>
                                        <p:tav tm="56580">
                                          <p:val>
                                            <p:fltVal val="-12.0002"/>
                                          </p:val>
                                        </p:tav>
                                        <p:tav tm="59900">
                                          <p:val>
                                            <p:fltVal val="-15.593"/>
                                          </p:val>
                                        </p:tav>
                                        <p:tav tm="63220">
                                          <p:val>
                                            <p:fltVal val="-17.9075"/>
                                          </p:val>
                                        </p:tav>
                                        <p:tav tm="66540">
                                          <p:val>
                                            <p:fltVal val="-19.2249"/>
                                          </p:val>
                                        </p:tav>
                                        <p:tav tm="69870">
                                          <p:val>
                                            <p:fltVal val="-19.8271"/>
                                          </p:val>
                                        </p:tav>
                                        <p:tav tm="73190">
                                          <p:val>
                                            <p:fltVal val="-19.9924"/>
                                          </p:val>
                                        </p:tav>
                                        <p:tav tm="76510">
                                          <p:val>
                                            <p:fltVal val="-19.9955"/>
                                          </p:val>
                                        </p:tav>
                                        <p:tav tm="79830">
                                          <p:val>
                                            <p:fltVal val="-19.8557"/>
                                          </p:val>
                                        </p:tav>
                                        <p:tav tm="83160">
                                          <p:val>
                                            <p:fltVal val="-19.3045"/>
                                          </p:val>
                                        </p:tav>
                                        <p:tav tm="86480">
                                          <p:val>
                                            <p:fltVal val="-18.0634"/>
                                          </p:val>
                                        </p:tav>
                                        <p:tav tm="89800">
                                          <p:val>
                                            <p:fltVal val="-15.8505"/>
                                          </p:val>
                                        </p:tav>
                                        <p:tav tm="93120">
                                          <p:val>
                                            <p:fltVal val="-12.3847"/>
                                          </p:val>
                                        </p:tav>
                                        <p:tav tm="96450">
                                          <p:val>
                                            <p:fltVal val="-7.3674"/>
                                          </p:val>
                                        </p:tav>
                                        <p:tav tm="100000">
                                          <p:val>
                                            <p:fltVal val="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6D2D287E-935E-9119-A813-1973DC2E2B21}"/>
              </a:ext>
            </a:extLst>
          </p:cNvPr>
          <p:cNvGrpSpPr/>
          <p:nvPr/>
        </p:nvGrpSpPr>
        <p:grpSpPr>
          <a:xfrm>
            <a:off x="3529667" y="2199190"/>
            <a:ext cx="5138668" cy="735170"/>
            <a:chOff x="3529667" y="2199190"/>
            <a:chExt cx="5138668" cy="735170"/>
          </a:xfrm>
        </p:grpSpPr>
        <p:sp>
          <p:nvSpPr>
            <p:cNvPr id="32" name="Freeform: Shape 31">
              <a:extLst>
                <a:ext uri="{FF2B5EF4-FFF2-40B4-BE49-F238E27FC236}">
                  <a16:creationId xmlns:a16="http://schemas.microsoft.com/office/drawing/2014/main" id="{52F9655F-C212-6C22-E8F4-E318E9D9EC8F}"/>
                </a:ext>
              </a:extLst>
            </p:cNvPr>
            <p:cNvSpPr/>
            <p:nvPr/>
          </p:nvSpPr>
          <p:spPr>
            <a:xfrm>
              <a:off x="3529667" y="2210766"/>
              <a:ext cx="2558617" cy="723594"/>
            </a:xfrm>
            <a:custGeom>
              <a:avLst/>
              <a:gdLst>
                <a:gd name="connsiteX0" fmla="*/ 2558617 w 2558617"/>
                <a:gd name="connsiteY0" fmla="*/ 0 h 902825"/>
                <a:gd name="connsiteX1" fmla="*/ 1829411 w 2558617"/>
                <a:gd name="connsiteY1" fmla="*/ 486136 h 902825"/>
                <a:gd name="connsiteX2" fmla="*/ 278404 w 2558617"/>
                <a:gd name="connsiteY2" fmla="*/ 462987 h 902825"/>
                <a:gd name="connsiteX3" fmla="*/ 611 w 2558617"/>
                <a:gd name="connsiteY3" fmla="*/ 902825 h 902825"/>
                <a:gd name="connsiteX4" fmla="*/ 611 w 2558617"/>
                <a:gd name="connsiteY4" fmla="*/ 902825 h 902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8617" h="902825">
                  <a:moveTo>
                    <a:pt x="2558617" y="0"/>
                  </a:moveTo>
                  <a:cubicBezTo>
                    <a:pt x="2384031" y="204486"/>
                    <a:pt x="2209446" y="408972"/>
                    <a:pt x="1829411" y="486136"/>
                  </a:cubicBezTo>
                  <a:cubicBezTo>
                    <a:pt x="1449376" y="563300"/>
                    <a:pt x="583204" y="393539"/>
                    <a:pt x="278404" y="462987"/>
                  </a:cubicBezTo>
                  <a:cubicBezTo>
                    <a:pt x="-26396" y="532435"/>
                    <a:pt x="611" y="902825"/>
                    <a:pt x="611" y="902825"/>
                  </a:cubicBezTo>
                  <a:lnTo>
                    <a:pt x="611" y="902825"/>
                  </a:lnTo>
                </a:path>
              </a:pathLst>
            </a:custGeom>
            <a:noFill/>
            <a:ln>
              <a:solidFill>
                <a:srgbClr val="E43B82"/>
              </a:solidFill>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23950707-4A13-F945-A8F8-FB4795BC03B6}"/>
                </a:ext>
              </a:extLst>
            </p:cNvPr>
            <p:cNvSpPr/>
            <p:nvPr/>
          </p:nvSpPr>
          <p:spPr>
            <a:xfrm flipH="1">
              <a:off x="6109718" y="2199190"/>
              <a:ext cx="2558617" cy="723594"/>
            </a:xfrm>
            <a:custGeom>
              <a:avLst/>
              <a:gdLst>
                <a:gd name="connsiteX0" fmla="*/ 2558617 w 2558617"/>
                <a:gd name="connsiteY0" fmla="*/ 0 h 902825"/>
                <a:gd name="connsiteX1" fmla="*/ 1829411 w 2558617"/>
                <a:gd name="connsiteY1" fmla="*/ 486136 h 902825"/>
                <a:gd name="connsiteX2" fmla="*/ 278404 w 2558617"/>
                <a:gd name="connsiteY2" fmla="*/ 462987 h 902825"/>
                <a:gd name="connsiteX3" fmla="*/ 611 w 2558617"/>
                <a:gd name="connsiteY3" fmla="*/ 902825 h 902825"/>
                <a:gd name="connsiteX4" fmla="*/ 611 w 2558617"/>
                <a:gd name="connsiteY4" fmla="*/ 902825 h 902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8617" h="902825">
                  <a:moveTo>
                    <a:pt x="2558617" y="0"/>
                  </a:moveTo>
                  <a:cubicBezTo>
                    <a:pt x="2384031" y="204486"/>
                    <a:pt x="2209446" y="408972"/>
                    <a:pt x="1829411" y="486136"/>
                  </a:cubicBezTo>
                  <a:cubicBezTo>
                    <a:pt x="1449376" y="563300"/>
                    <a:pt x="583204" y="393539"/>
                    <a:pt x="278404" y="462987"/>
                  </a:cubicBezTo>
                  <a:cubicBezTo>
                    <a:pt x="-26396" y="532435"/>
                    <a:pt x="611" y="902825"/>
                    <a:pt x="611" y="902825"/>
                  </a:cubicBezTo>
                  <a:lnTo>
                    <a:pt x="611" y="902825"/>
                  </a:lnTo>
                </a:path>
              </a:pathLst>
            </a:custGeom>
            <a:noFill/>
            <a:ln>
              <a:solidFill>
                <a:srgbClr val="E43B82"/>
              </a:solidFill>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8071CA5A-486B-EB68-32AF-990941349BF4}"/>
                </a:ext>
              </a:extLst>
            </p:cNvPr>
            <p:cNvCxnSpPr>
              <a:cxnSpLocks/>
              <a:stCxn id="33" idx="0"/>
            </p:cNvCxnSpPr>
            <p:nvPr/>
          </p:nvCxnSpPr>
          <p:spPr>
            <a:xfrm>
              <a:off x="6109718" y="2199190"/>
              <a:ext cx="1" cy="694481"/>
            </a:xfrm>
            <a:prstGeom prst="line">
              <a:avLst/>
            </a:prstGeom>
            <a:ln>
              <a:solidFill>
                <a:srgbClr val="E43B82"/>
              </a:solidFill>
              <a:tailEnd type="stealth"/>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43E28DDF-65BD-B70C-5D08-B83E92D421DA}"/>
              </a:ext>
            </a:extLst>
          </p:cNvPr>
          <p:cNvGrpSpPr/>
          <p:nvPr/>
        </p:nvGrpSpPr>
        <p:grpSpPr>
          <a:xfrm>
            <a:off x="4121477" y="4942038"/>
            <a:ext cx="3949046" cy="1139148"/>
            <a:chOff x="4121477" y="4942038"/>
            <a:chExt cx="3949046" cy="1139148"/>
          </a:xfrm>
        </p:grpSpPr>
        <p:sp>
          <p:nvSpPr>
            <p:cNvPr id="4" name="Rectangle: Rounded Corners 3">
              <a:extLst>
                <a:ext uri="{FF2B5EF4-FFF2-40B4-BE49-F238E27FC236}">
                  <a16:creationId xmlns:a16="http://schemas.microsoft.com/office/drawing/2014/main" id="{E2EE1E3E-8326-545D-1011-A72C86428C0B}"/>
                </a:ext>
              </a:extLst>
            </p:cNvPr>
            <p:cNvSpPr/>
            <p:nvPr/>
          </p:nvSpPr>
          <p:spPr>
            <a:xfrm>
              <a:off x="4121477" y="4942038"/>
              <a:ext cx="3949046" cy="1139148"/>
            </a:xfrm>
            <a:prstGeom prst="roundRect">
              <a:avLst>
                <a:gd name="adj" fmla="val 50000"/>
              </a:avLst>
            </a:prstGeom>
            <a:solidFill>
              <a:srgbClr val="FCF8F9"/>
            </a:solidFill>
            <a:ln>
              <a:noFill/>
            </a:ln>
            <a:effectLst>
              <a:outerShdw blurRad="635000" dist="431800" dir="7620000" algn="tr" rotWithShape="0">
                <a:srgbClr val="E43B82">
                  <a:alpha val="24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pPr>
              <a:r>
                <a:rPr lang="en-US" sz="2400" b="1" dirty="0">
                  <a:solidFill>
                    <a:schemeClr val="tx1"/>
                  </a:solidFill>
                </a:rPr>
                <a:t>Data examination</a:t>
              </a:r>
            </a:p>
          </p:txBody>
        </p:sp>
        <p:cxnSp>
          <p:nvCxnSpPr>
            <p:cNvPr id="7" name="Straight Connector 6">
              <a:extLst>
                <a:ext uri="{FF2B5EF4-FFF2-40B4-BE49-F238E27FC236}">
                  <a16:creationId xmlns:a16="http://schemas.microsoft.com/office/drawing/2014/main" id="{B4FB309C-E8D3-6A39-0A15-9B22A347A207}"/>
                </a:ext>
              </a:extLst>
            </p:cNvPr>
            <p:cNvCxnSpPr/>
            <p:nvPr/>
          </p:nvCxnSpPr>
          <p:spPr>
            <a:xfrm>
              <a:off x="4780344" y="5245394"/>
              <a:ext cx="0" cy="532436"/>
            </a:xfrm>
            <a:prstGeom prst="line">
              <a:avLst/>
            </a:prstGeom>
            <a:ln>
              <a:solidFill>
                <a:srgbClr val="E43B82"/>
              </a:solidFill>
            </a:ln>
          </p:spPr>
          <p:style>
            <a:lnRef idx="1">
              <a:schemeClr val="accent1"/>
            </a:lnRef>
            <a:fillRef idx="0">
              <a:schemeClr val="accent1"/>
            </a:fillRef>
            <a:effectRef idx="0">
              <a:schemeClr val="accent1"/>
            </a:effectRef>
            <a:fontRef idx="minor">
              <a:schemeClr val="tx1"/>
            </a:fontRef>
          </p:style>
        </p:cxnSp>
      </p:grpSp>
      <p:cxnSp>
        <p:nvCxnSpPr>
          <p:cNvPr id="13" name="Straight Connector 12">
            <a:extLst>
              <a:ext uri="{FF2B5EF4-FFF2-40B4-BE49-F238E27FC236}">
                <a16:creationId xmlns:a16="http://schemas.microsoft.com/office/drawing/2014/main" id="{6BD9CF30-5C41-7293-3289-BD815B18A4CD}"/>
              </a:ext>
            </a:extLst>
          </p:cNvPr>
          <p:cNvCxnSpPr/>
          <p:nvPr/>
        </p:nvCxnSpPr>
        <p:spPr>
          <a:xfrm>
            <a:off x="1863524" y="4282633"/>
            <a:ext cx="8021256" cy="0"/>
          </a:xfrm>
          <a:prstGeom prst="line">
            <a:avLst/>
          </a:prstGeom>
          <a:ln>
            <a:solidFill>
              <a:srgbClr val="E43B82">
                <a:alpha val="51000"/>
              </a:srgbClr>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CBE4F872-5566-8443-B8A7-5F8CD1A22094}"/>
              </a:ext>
            </a:extLst>
          </p:cNvPr>
          <p:cNvGrpSpPr/>
          <p:nvPr/>
        </p:nvGrpSpPr>
        <p:grpSpPr>
          <a:xfrm>
            <a:off x="335666" y="1342663"/>
            <a:ext cx="3136738" cy="879676"/>
            <a:chOff x="335666" y="1342663"/>
            <a:chExt cx="3136738" cy="879676"/>
          </a:xfrm>
          <a:effectLst>
            <a:outerShdw blurRad="304800" sx="102000" sy="102000" algn="ctr" rotWithShape="0">
              <a:srgbClr val="E43B82">
                <a:alpha val="16000"/>
              </a:srgbClr>
            </a:outerShdw>
          </a:effectLst>
        </p:grpSpPr>
        <p:sp>
          <p:nvSpPr>
            <p:cNvPr id="14" name="Rectangle 13">
              <a:extLst>
                <a:ext uri="{FF2B5EF4-FFF2-40B4-BE49-F238E27FC236}">
                  <a16:creationId xmlns:a16="http://schemas.microsoft.com/office/drawing/2014/main" id="{3315E23E-65B2-7469-2F6C-C98FDDE67062}"/>
                </a:ext>
              </a:extLst>
            </p:cNvPr>
            <p:cNvSpPr/>
            <p:nvPr/>
          </p:nvSpPr>
          <p:spPr>
            <a:xfrm>
              <a:off x="335666" y="1342663"/>
              <a:ext cx="810228" cy="879676"/>
            </a:xfrm>
            <a:prstGeom prst="rect">
              <a:avLst/>
            </a:prstGeom>
            <a:solidFill>
              <a:srgbClr val="E43B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33</a:t>
              </a:r>
            </a:p>
          </p:txBody>
        </p:sp>
        <p:sp>
          <p:nvSpPr>
            <p:cNvPr id="15" name="Rectangle 14">
              <a:extLst>
                <a:ext uri="{FF2B5EF4-FFF2-40B4-BE49-F238E27FC236}">
                  <a16:creationId xmlns:a16="http://schemas.microsoft.com/office/drawing/2014/main" id="{0DF18CB4-9F3C-7471-AB47-DB3902251B34}"/>
                </a:ext>
              </a:extLst>
            </p:cNvPr>
            <p:cNvSpPr/>
            <p:nvPr/>
          </p:nvSpPr>
          <p:spPr>
            <a:xfrm>
              <a:off x="1145893" y="1342663"/>
              <a:ext cx="2326511" cy="8796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Number of Columns</a:t>
              </a:r>
            </a:p>
          </p:txBody>
        </p:sp>
      </p:grpSp>
      <p:grpSp>
        <p:nvGrpSpPr>
          <p:cNvPr id="19" name="Group 18">
            <a:extLst>
              <a:ext uri="{FF2B5EF4-FFF2-40B4-BE49-F238E27FC236}">
                <a16:creationId xmlns:a16="http://schemas.microsoft.com/office/drawing/2014/main" id="{9AA10268-279D-A029-E6FC-EDEDE04D1FF7}"/>
              </a:ext>
            </a:extLst>
          </p:cNvPr>
          <p:cNvGrpSpPr/>
          <p:nvPr/>
        </p:nvGrpSpPr>
        <p:grpSpPr>
          <a:xfrm>
            <a:off x="4527631" y="1342663"/>
            <a:ext cx="3136738" cy="879676"/>
            <a:chOff x="335666" y="1342663"/>
            <a:chExt cx="3136738" cy="879676"/>
          </a:xfrm>
          <a:effectLst>
            <a:outerShdw blurRad="304800" sx="102000" sy="102000" algn="ctr" rotWithShape="0">
              <a:srgbClr val="E43B82">
                <a:alpha val="16000"/>
              </a:srgbClr>
            </a:outerShdw>
          </a:effectLst>
        </p:grpSpPr>
        <p:sp>
          <p:nvSpPr>
            <p:cNvPr id="20" name="Rectangle 19">
              <a:extLst>
                <a:ext uri="{FF2B5EF4-FFF2-40B4-BE49-F238E27FC236}">
                  <a16:creationId xmlns:a16="http://schemas.microsoft.com/office/drawing/2014/main" id="{A14889D7-07BA-1E00-8E49-5E542B1AECCC}"/>
                </a:ext>
              </a:extLst>
            </p:cNvPr>
            <p:cNvSpPr/>
            <p:nvPr/>
          </p:nvSpPr>
          <p:spPr>
            <a:xfrm>
              <a:off x="335666" y="1342663"/>
              <a:ext cx="810228" cy="879676"/>
            </a:xfrm>
            <a:prstGeom prst="rect">
              <a:avLst/>
            </a:prstGeom>
            <a:solidFill>
              <a:srgbClr val="E43B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3</a:t>
              </a:r>
            </a:p>
          </p:txBody>
        </p:sp>
        <p:sp>
          <p:nvSpPr>
            <p:cNvPr id="25" name="Rectangle 24">
              <a:extLst>
                <a:ext uri="{FF2B5EF4-FFF2-40B4-BE49-F238E27FC236}">
                  <a16:creationId xmlns:a16="http://schemas.microsoft.com/office/drawing/2014/main" id="{3B0AB609-2AB4-0662-E62B-A3A9F0528DD8}"/>
                </a:ext>
              </a:extLst>
            </p:cNvPr>
            <p:cNvSpPr/>
            <p:nvPr/>
          </p:nvSpPr>
          <p:spPr>
            <a:xfrm>
              <a:off x="1145893" y="1342663"/>
              <a:ext cx="2326511" cy="8796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Column Categories</a:t>
              </a:r>
            </a:p>
          </p:txBody>
        </p:sp>
      </p:grpSp>
      <p:grpSp>
        <p:nvGrpSpPr>
          <p:cNvPr id="26" name="Group 25">
            <a:extLst>
              <a:ext uri="{FF2B5EF4-FFF2-40B4-BE49-F238E27FC236}">
                <a16:creationId xmlns:a16="http://schemas.microsoft.com/office/drawing/2014/main" id="{42531A2B-F13D-CC13-F32E-72F5BD515E95}"/>
              </a:ext>
            </a:extLst>
          </p:cNvPr>
          <p:cNvGrpSpPr/>
          <p:nvPr/>
        </p:nvGrpSpPr>
        <p:grpSpPr>
          <a:xfrm>
            <a:off x="8509322" y="1342663"/>
            <a:ext cx="3136738" cy="879676"/>
            <a:chOff x="335666" y="1342663"/>
            <a:chExt cx="3136738" cy="879676"/>
          </a:xfrm>
          <a:effectLst>
            <a:outerShdw blurRad="304800" sx="102000" sy="102000" algn="ctr" rotWithShape="0">
              <a:srgbClr val="E43B82">
                <a:alpha val="16000"/>
              </a:srgbClr>
            </a:outerShdw>
          </a:effectLst>
        </p:grpSpPr>
        <p:sp>
          <p:nvSpPr>
            <p:cNvPr id="27" name="Rectangle 26">
              <a:extLst>
                <a:ext uri="{FF2B5EF4-FFF2-40B4-BE49-F238E27FC236}">
                  <a16:creationId xmlns:a16="http://schemas.microsoft.com/office/drawing/2014/main" id="{EDC3CC19-FC7C-EEA6-6CF5-BD6EF4BB3FCC}"/>
                </a:ext>
              </a:extLst>
            </p:cNvPr>
            <p:cNvSpPr/>
            <p:nvPr/>
          </p:nvSpPr>
          <p:spPr>
            <a:xfrm>
              <a:off x="335666" y="1342663"/>
              <a:ext cx="810228" cy="879676"/>
            </a:xfrm>
            <a:prstGeom prst="rect">
              <a:avLst/>
            </a:prstGeom>
            <a:solidFill>
              <a:srgbClr val="E43B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10</a:t>
              </a:r>
            </a:p>
          </p:txBody>
        </p:sp>
        <p:sp>
          <p:nvSpPr>
            <p:cNvPr id="28" name="Rectangle 27">
              <a:extLst>
                <a:ext uri="{FF2B5EF4-FFF2-40B4-BE49-F238E27FC236}">
                  <a16:creationId xmlns:a16="http://schemas.microsoft.com/office/drawing/2014/main" id="{63C445B5-31A3-EAF1-7577-30E30A3BF18A}"/>
                </a:ext>
              </a:extLst>
            </p:cNvPr>
            <p:cNvSpPr/>
            <p:nvPr/>
          </p:nvSpPr>
          <p:spPr>
            <a:xfrm>
              <a:off x="1145893" y="1342663"/>
              <a:ext cx="2326511" cy="8796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 features each</a:t>
              </a:r>
            </a:p>
          </p:txBody>
        </p:sp>
      </p:grpSp>
      <p:sp>
        <p:nvSpPr>
          <p:cNvPr id="29" name="Rectangle: Rounded Corners 28">
            <a:extLst>
              <a:ext uri="{FF2B5EF4-FFF2-40B4-BE49-F238E27FC236}">
                <a16:creationId xmlns:a16="http://schemas.microsoft.com/office/drawing/2014/main" id="{132D1C97-7929-A79D-B077-A933CBA8E96F}"/>
              </a:ext>
            </a:extLst>
          </p:cNvPr>
          <p:cNvSpPr/>
          <p:nvPr/>
        </p:nvSpPr>
        <p:spPr>
          <a:xfrm>
            <a:off x="2769168" y="3084486"/>
            <a:ext cx="1574157" cy="497702"/>
          </a:xfrm>
          <a:prstGeom prst="roundRect">
            <a:avLst>
              <a:gd name="adj" fmla="val 50000"/>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Mean</a:t>
            </a:r>
          </a:p>
        </p:txBody>
      </p:sp>
      <p:sp>
        <p:nvSpPr>
          <p:cNvPr id="30" name="Rectangle: Rounded Corners 29">
            <a:extLst>
              <a:ext uri="{FF2B5EF4-FFF2-40B4-BE49-F238E27FC236}">
                <a16:creationId xmlns:a16="http://schemas.microsoft.com/office/drawing/2014/main" id="{84BBF1D1-1A23-93A5-3FF9-D1D204B83E5E}"/>
              </a:ext>
            </a:extLst>
          </p:cNvPr>
          <p:cNvSpPr/>
          <p:nvPr/>
        </p:nvSpPr>
        <p:spPr>
          <a:xfrm>
            <a:off x="5308921" y="3084486"/>
            <a:ext cx="1574157" cy="497702"/>
          </a:xfrm>
          <a:prstGeom prst="roundRect">
            <a:avLst>
              <a:gd name="adj" fmla="val 50000"/>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Std. Error</a:t>
            </a:r>
          </a:p>
        </p:txBody>
      </p:sp>
      <p:sp>
        <p:nvSpPr>
          <p:cNvPr id="31" name="Rectangle: Rounded Corners 30">
            <a:extLst>
              <a:ext uri="{FF2B5EF4-FFF2-40B4-BE49-F238E27FC236}">
                <a16:creationId xmlns:a16="http://schemas.microsoft.com/office/drawing/2014/main" id="{08057813-5E58-4A79-E90F-C72758C2EC83}"/>
              </a:ext>
            </a:extLst>
          </p:cNvPr>
          <p:cNvSpPr/>
          <p:nvPr/>
        </p:nvSpPr>
        <p:spPr>
          <a:xfrm>
            <a:off x="7848674" y="3084486"/>
            <a:ext cx="1574157" cy="497702"/>
          </a:xfrm>
          <a:prstGeom prst="roundRect">
            <a:avLst>
              <a:gd name="adj" fmla="val 50000"/>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Worst Values</a:t>
            </a:r>
          </a:p>
        </p:txBody>
      </p:sp>
      <p:graphicFrame>
        <p:nvGraphicFramePr>
          <p:cNvPr id="2" name="Diagram 1">
            <a:extLst>
              <a:ext uri="{FF2B5EF4-FFF2-40B4-BE49-F238E27FC236}">
                <a16:creationId xmlns:a16="http://schemas.microsoft.com/office/drawing/2014/main" id="{79F3C07F-98FB-BB45-DE99-E9C8DE66DB75}"/>
              </a:ext>
            </a:extLst>
          </p:cNvPr>
          <p:cNvGraphicFramePr/>
          <p:nvPr>
            <p:extLst>
              <p:ext uri="{D42A27DB-BD31-4B8C-83A1-F6EECF244321}">
                <p14:modId xmlns:p14="http://schemas.microsoft.com/office/powerpoint/2010/main" val="3699462135"/>
              </p:ext>
            </p:extLst>
          </p:nvPr>
        </p:nvGraphicFramePr>
        <p:xfrm>
          <a:off x="12608688" y="1145073"/>
          <a:ext cx="7437120" cy="26324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a:extLst>
              <a:ext uri="{FF2B5EF4-FFF2-40B4-BE49-F238E27FC236}">
                <a16:creationId xmlns:a16="http://schemas.microsoft.com/office/drawing/2014/main" id="{EED81AD8-C99F-BE94-A4BC-DDB14645C88B}"/>
              </a:ext>
            </a:extLst>
          </p:cNvPr>
          <p:cNvGrpSpPr/>
          <p:nvPr/>
        </p:nvGrpSpPr>
        <p:grpSpPr>
          <a:xfrm>
            <a:off x="9801248" y="4930461"/>
            <a:ext cx="3949046" cy="1139148"/>
            <a:chOff x="4121477" y="4942038"/>
            <a:chExt cx="3949046" cy="1139148"/>
          </a:xfrm>
          <a:effectLst/>
        </p:grpSpPr>
        <p:sp>
          <p:nvSpPr>
            <p:cNvPr id="5" name="Rectangle: Rounded Corners 4">
              <a:extLst>
                <a:ext uri="{FF2B5EF4-FFF2-40B4-BE49-F238E27FC236}">
                  <a16:creationId xmlns:a16="http://schemas.microsoft.com/office/drawing/2014/main" id="{3B616E71-D2B5-9BD9-DFBA-FD29E9896FC0}"/>
                </a:ext>
              </a:extLst>
            </p:cNvPr>
            <p:cNvSpPr/>
            <p:nvPr/>
          </p:nvSpPr>
          <p:spPr>
            <a:xfrm>
              <a:off x="4121477" y="4942038"/>
              <a:ext cx="3949046" cy="1139148"/>
            </a:xfrm>
            <a:prstGeom prst="roundRect">
              <a:avLst>
                <a:gd name="adj" fmla="val 50000"/>
              </a:avLst>
            </a:prstGeom>
            <a:solidFill>
              <a:srgbClr val="FCF8F9"/>
            </a:solidFill>
            <a:ln>
              <a:noFill/>
            </a:ln>
            <a:effectLst>
              <a:outerShdw blurRad="635000" dist="431800" dir="7620000" algn="tr" rotWithShape="0">
                <a:srgbClr val="E43B82">
                  <a:alpha val="24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pPr>
              <a:r>
                <a:rPr lang="en-US" sz="2400" b="1" dirty="0">
                  <a:solidFill>
                    <a:schemeClr val="accent2">
                      <a:lumMod val="40000"/>
                      <a:lumOff val="60000"/>
                    </a:schemeClr>
                  </a:solidFill>
                </a:rPr>
                <a:t>Data cleaning</a:t>
              </a:r>
            </a:p>
          </p:txBody>
        </p:sp>
        <p:cxnSp>
          <p:nvCxnSpPr>
            <p:cNvPr id="6" name="Straight Connector 5">
              <a:extLst>
                <a:ext uri="{FF2B5EF4-FFF2-40B4-BE49-F238E27FC236}">
                  <a16:creationId xmlns:a16="http://schemas.microsoft.com/office/drawing/2014/main" id="{1C147771-CF52-E3A5-615B-7F606E2E4E18}"/>
                </a:ext>
              </a:extLst>
            </p:cNvPr>
            <p:cNvCxnSpPr/>
            <p:nvPr/>
          </p:nvCxnSpPr>
          <p:spPr>
            <a:xfrm>
              <a:off x="4953964" y="5245394"/>
              <a:ext cx="0" cy="532436"/>
            </a:xfrm>
            <a:prstGeom prst="line">
              <a:avLst/>
            </a:prstGeom>
            <a:solidFill>
              <a:srgbClr val="FCF8F9"/>
            </a:solidFill>
            <a:ln>
              <a:solidFill>
                <a:srgbClr val="E43B82"/>
              </a:solidFill>
            </a:ln>
            <a:effectLst>
              <a:outerShdw blurRad="635000" dist="431800" dir="7620000" algn="tr" rotWithShape="0">
                <a:srgbClr val="E43B82">
                  <a:alpha val="24000"/>
                </a:srgbClr>
              </a:outerShdw>
            </a:effectLst>
          </p:spPr>
          <p:style>
            <a:lnRef idx="2">
              <a:schemeClr val="accent1">
                <a:shade val="15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918141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up)">
                                      <p:cBhvr>
                                        <p:cTn id="7" dur="500"/>
                                        <p:tgtEl>
                                          <p:spTgt spid="37"/>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1000"/>
                                        <p:tgtEl>
                                          <p:spTgt spid="31"/>
                                        </p:tgtEl>
                                      </p:cBhvr>
                                    </p:animEffect>
                                    <p:anim calcmode="lin" valueType="num">
                                      <p:cBhvr>
                                        <p:cTn id="12" dur="1000" fill="hold"/>
                                        <p:tgtEl>
                                          <p:spTgt spid="31"/>
                                        </p:tgtEl>
                                        <p:attrNameLst>
                                          <p:attrName>ppt_x</p:attrName>
                                        </p:attrNameLst>
                                      </p:cBhvr>
                                      <p:tavLst>
                                        <p:tav tm="0">
                                          <p:val>
                                            <p:strVal val="#ppt_x"/>
                                          </p:val>
                                        </p:tav>
                                        <p:tav tm="100000">
                                          <p:val>
                                            <p:strVal val="#ppt_x"/>
                                          </p:val>
                                        </p:tav>
                                      </p:tavLst>
                                    </p:anim>
                                    <p:anim calcmode="lin" valueType="num">
                                      <p:cBhvr>
                                        <p:cTn id="13" dur="1000" fill="hold"/>
                                        <p:tgtEl>
                                          <p:spTgt spid="31"/>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1000"/>
                                        <p:tgtEl>
                                          <p:spTgt spid="30"/>
                                        </p:tgtEl>
                                      </p:cBhvr>
                                    </p:animEffect>
                                    <p:anim calcmode="lin" valueType="num">
                                      <p:cBhvr>
                                        <p:cTn id="17" dur="1000" fill="hold"/>
                                        <p:tgtEl>
                                          <p:spTgt spid="30"/>
                                        </p:tgtEl>
                                        <p:attrNameLst>
                                          <p:attrName>ppt_x</p:attrName>
                                        </p:attrNameLst>
                                      </p:cBhvr>
                                      <p:tavLst>
                                        <p:tav tm="0">
                                          <p:val>
                                            <p:strVal val="#ppt_x"/>
                                          </p:val>
                                        </p:tav>
                                        <p:tav tm="100000">
                                          <p:val>
                                            <p:strVal val="#ppt_x"/>
                                          </p:val>
                                        </p:tav>
                                      </p:tavLst>
                                    </p:anim>
                                    <p:anim calcmode="lin" valueType="num">
                                      <p:cBhvr>
                                        <p:cTn id="18" dur="1000" fill="hold"/>
                                        <p:tgtEl>
                                          <p:spTgt spid="30"/>
                                        </p:tgtEl>
                                        <p:attrNameLst>
                                          <p:attrName>ppt_y</p:attrName>
                                        </p:attrNameLst>
                                      </p:cBhvr>
                                      <p:tavLst>
                                        <p:tav tm="0">
                                          <p:val>
                                            <p:strVal val="#ppt_y-.1"/>
                                          </p:val>
                                        </p:tav>
                                        <p:tav tm="100000">
                                          <p:val>
                                            <p:strVal val="#ppt_y"/>
                                          </p:val>
                                        </p:tav>
                                      </p:tavLst>
                                    </p:anim>
                                  </p:childTnLst>
                                </p:cTn>
                              </p:par>
                              <p:par>
                                <p:cTn id="19" presetID="47"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1000"/>
                                        <p:tgtEl>
                                          <p:spTgt spid="29"/>
                                        </p:tgtEl>
                                      </p:cBhvr>
                                    </p:animEffect>
                                    <p:anim calcmode="lin" valueType="num">
                                      <p:cBhvr>
                                        <p:cTn id="22" dur="1000" fill="hold"/>
                                        <p:tgtEl>
                                          <p:spTgt spid="29"/>
                                        </p:tgtEl>
                                        <p:attrNameLst>
                                          <p:attrName>ppt_x</p:attrName>
                                        </p:attrNameLst>
                                      </p:cBhvr>
                                      <p:tavLst>
                                        <p:tav tm="0">
                                          <p:val>
                                            <p:strVal val="#ppt_x"/>
                                          </p:val>
                                        </p:tav>
                                        <p:tav tm="100000">
                                          <p:val>
                                            <p:strVal val="#ppt_x"/>
                                          </p:val>
                                        </p:tav>
                                      </p:tavLst>
                                    </p:anim>
                                    <p:anim calcmode="lin" valueType="num">
                                      <p:cBhvr>
                                        <p:cTn id="23"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6D2D287E-935E-9119-A813-1973DC2E2B21}"/>
              </a:ext>
            </a:extLst>
          </p:cNvPr>
          <p:cNvGrpSpPr/>
          <p:nvPr/>
        </p:nvGrpSpPr>
        <p:grpSpPr>
          <a:xfrm>
            <a:off x="-8748772" y="2199190"/>
            <a:ext cx="5138668" cy="735170"/>
            <a:chOff x="3529667" y="2199190"/>
            <a:chExt cx="5138668" cy="735170"/>
          </a:xfrm>
        </p:grpSpPr>
        <p:sp>
          <p:nvSpPr>
            <p:cNvPr id="32" name="Freeform: Shape 31">
              <a:extLst>
                <a:ext uri="{FF2B5EF4-FFF2-40B4-BE49-F238E27FC236}">
                  <a16:creationId xmlns:a16="http://schemas.microsoft.com/office/drawing/2014/main" id="{52F9655F-C212-6C22-E8F4-E318E9D9EC8F}"/>
                </a:ext>
              </a:extLst>
            </p:cNvPr>
            <p:cNvSpPr/>
            <p:nvPr/>
          </p:nvSpPr>
          <p:spPr>
            <a:xfrm>
              <a:off x="3529667" y="2210766"/>
              <a:ext cx="2558617" cy="723594"/>
            </a:xfrm>
            <a:custGeom>
              <a:avLst/>
              <a:gdLst>
                <a:gd name="connsiteX0" fmla="*/ 2558617 w 2558617"/>
                <a:gd name="connsiteY0" fmla="*/ 0 h 902825"/>
                <a:gd name="connsiteX1" fmla="*/ 1829411 w 2558617"/>
                <a:gd name="connsiteY1" fmla="*/ 486136 h 902825"/>
                <a:gd name="connsiteX2" fmla="*/ 278404 w 2558617"/>
                <a:gd name="connsiteY2" fmla="*/ 462987 h 902825"/>
                <a:gd name="connsiteX3" fmla="*/ 611 w 2558617"/>
                <a:gd name="connsiteY3" fmla="*/ 902825 h 902825"/>
                <a:gd name="connsiteX4" fmla="*/ 611 w 2558617"/>
                <a:gd name="connsiteY4" fmla="*/ 902825 h 902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8617" h="902825">
                  <a:moveTo>
                    <a:pt x="2558617" y="0"/>
                  </a:moveTo>
                  <a:cubicBezTo>
                    <a:pt x="2384031" y="204486"/>
                    <a:pt x="2209446" y="408972"/>
                    <a:pt x="1829411" y="486136"/>
                  </a:cubicBezTo>
                  <a:cubicBezTo>
                    <a:pt x="1449376" y="563300"/>
                    <a:pt x="583204" y="393539"/>
                    <a:pt x="278404" y="462987"/>
                  </a:cubicBezTo>
                  <a:cubicBezTo>
                    <a:pt x="-26396" y="532435"/>
                    <a:pt x="611" y="902825"/>
                    <a:pt x="611" y="902825"/>
                  </a:cubicBezTo>
                  <a:lnTo>
                    <a:pt x="611" y="902825"/>
                  </a:lnTo>
                </a:path>
              </a:pathLst>
            </a:custGeom>
            <a:noFill/>
            <a:ln>
              <a:solidFill>
                <a:srgbClr val="E43B82"/>
              </a:solidFill>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23950707-4A13-F945-A8F8-FB4795BC03B6}"/>
                </a:ext>
              </a:extLst>
            </p:cNvPr>
            <p:cNvSpPr/>
            <p:nvPr/>
          </p:nvSpPr>
          <p:spPr>
            <a:xfrm flipH="1">
              <a:off x="6109718" y="2199190"/>
              <a:ext cx="2558617" cy="723594"/>
            </a:xfrm>
            <a:custGeom>
              <a:avLst/>
              <a:gdLst>
                <a:gd name="connsiteX0" fmla="*/ 2558617 w 2558617"/>
                <a:gd name="connsiteY0" fmla="*/ 0 h 902825"/>
                <a:gd name="connsiteX1" fmla="*/ 1829411 w 2558617"/>
                <a:gd name="connsiteY1" fmla="*/ 486136 h 902825"/>
                <a:gd name="connsiteX2" fmla="*/ 278404 w 2558617"/>
                <a:gd name="connsiteY2" fmla="*/ 462987 h 902825"/>
                <a:gd name="connsiteX3" fmla="*/ 611 w 2558617"/>
                <a:gd name="connsiteY3" fmla="*/ 902825 h 902825"/>
                <a:gd name="connsiteX4" fmla="*/ 611 w 2558617"/>
                <a:gd name="connsiteY4" fmla="*/ 902825 h 902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8617" h="902825">
                  <a:moveTo>
                    <a:pt x="2558617" y="0"/>
                  </a:moveTo>
                  <a:cubicBezTo>
                    <a:pt x="2384031" y="204486"/>
                    <a:pt x="2209446" y="408972"/>
                    <a:pt x="1829411" y="486136"/>
                  </a:cubicBezTo>
                  <a:cubicBezTo>
                    <a:pt x="1449376" y="563300"/>
                    <a:pt x="583204" y="393539"/>
                    <a:pt x="278404" y="462987"/>
                  </a:cubicBezTo>
                  <a:cubicBezTo>
                    <a:pt x="-26396" y="532435"/>
                    <a:pt x="611" y="902825"/>
                    <a:pt x="611" y="902825"/>
                  </a:cubicBezTo>
                  <a:lnTo>
                    <a:pt x="611" y="902825"/>
                  </a:lnTo>
                </a:path>
              </a:pathLst>
            </a:custGeom>
            <a:noFill/>
            <a:ln>
              <a:solidFill>
                <a:srgbClr val="E43B82"/>
              </a:solidFill>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8071CA5A-486B-EB68-32AF-990941349BF4}"/>
                </a:ext>
              </a:extLst>
            </p:cNvPr>
            <p:cNvCxnSpPr>
              <a:cxnSpLocks/>
              <a:stCxn id="33" idx="0"/>
            </p:cNvCxnSpPr>
            <p:nvPr/>
          </p:nvCxnSpPr>
          <p:spPr>
            <a:xfrm>
              <a:off x="6109718" y="2199190"/>
              <a:ext cx="1" cy="694481"/>
            </a:xfrm>
            <a:prstGeom prst="line">
              <a:avLst/>
            </a:prstGeom>
            <a:ln>
              <a:solidFill>
                <a:srgbClr val="E43B82"/>
              </a:solidFill>
              <a:tailEnd type="stealth"/>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43E28DDF-65BD-B70C-5D08-B83E92D421DA}"/>
              </a:ext>
            </a:extLst>
          </p:cNvPr>
          <p:cNvGrpSpPr/>
          <p:nvPr/>
        </p:nvGrpSpPr>
        <p:grpSpPr>
          <a:xfrm>
            <a:off x="-8156962" y="4942038"/>
            <a:ext cx="3949046" cy="1139148"/>
            <a:chOff x="4121477" y="4942038"/>
            <a:chExt cx="3949046" cy="1139148"/>
          </a:xfrm>
        </p:grpSpPr>
        <p:sp>
          <p:nvSpPr>
            <p:cNvPr id="4" name="Rectangle: Rounded Corners 3">
              <a:extLst>
                <a:ext uri="{FF2B5EF4-FFF2-40B4-BE49-F238E27FC236}">
                  <a16:creationId xmlns:a16="http://schemas.microsoft.com/office/drawing/2014/main" id="{E2EE1E3E-8326-545D-1011-A72C86428C0B}"/>
                </a:ext>
              </a:extLst>
            </p:cNvPr>
            <p:cNvSpPr/>
            <p:nvPr/>
          </p:nvSpPr>
          <p:spPr>
            <a:xfrm>
              <a:off x="4121477" y="4942038"/>
              <a:ext cx="3949046" cy="1139148"/>
            </a:xfrm>
            <a:prstGeom prst="roundRect">
              <a:avLst>
                <a:gd name="adj" fmla="val 50000"/>
              </a:avLst>
            </a:prstGeom>
            <a:solidFill>
              <a:srgbClr val="FCF8F9"/>
            </a:solidFill>
            <a:ln>
              <a:noFill/>
            </a:ln>
            <a:effectLst>
              <a:outerShdw blurRad="635000" dist="431800" dir="7620000" algn="tr" rotWithShape="0">
                <a:srgbClr val="E43B82">
                  <a:alpha val="24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pPr>
              <a:r>
                <a:rPr lang="en-US" sz="2400" b="1" dirty="0">
                  <a:solidFill>
                    <a:schemeClr val="tx1"/>
                  </a:solidFill>
                </a:rPr>
                <a:t>Data examination</a:t>
              </a:r>
            </a:p>
          </p:txBody>
        </p:sp>
        <p:cxnSp>
          <p:nvCxnSpPr>
            <p:cNvPr id="7" name="Straight Connector 6">
              <a:extLst>
                <a:ext uri="{FF2B5EF4-FFF2-40B4-BE49-F238E27FC236}">
                  <a16:creationId xmlns:a16="http://schemas.microsoft.com/office/drawing/2014/main" id="{B4FB309C-E8D3-6A39-0A15-9B22A347A207}"/>
                </a:ext>
              </a:extLst>
            </p:cNvPr>
            <p:cNvCxnSpPr/>
            <p:nvPr/>
          </p:nvCxnSpPr>
          <p:spPr>
            <a:xfrm>
              <a:off x="4780344" y="5245394"/>
              <a:ext cx="0" cy="532436"/>
            </a:xfrm>
            <a:prstGeom prst="line">
              <a:avLst/>
            </a:prstGeom>
            <a:ln>
              <a:solidFill>
                <a:srgbClr val="E43B82"/>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095E3DE6-7216-9184-A937-9B6BA04EFC52}"/>
              </a:ext>
            </a:extLst>
          </p:cNvPr>
          <p:cNvGrpSpPr/>
          <p:nvPr/>
        </p:nvGrpSpPr>
        <p:grpSpPr>
          <a:xfrm>
            <a:off x="4121477" y="4942038"/>
            <a:ext cx="3949046" cy="1139148"/>
            <a:chOff x="4121477" y="4942038"/>
            <a:chExt cx="3949046" cy="1139148"/>
          </a:xfrm>
          <a:effectLst/>
        </p:grpSpPr>
        <p:sp>
          <p:nvSpPr>
            <p:cNvPr id="10" name="Rectangle: Rounded Corners 9">
              <a:extLst>
                <a:ext uri="{FF2B5EF4-FFF2-40B4-BE49-F238E27FC236}">
                  <a16:creationId xmlns:a16="http://schemas.microsoft.com/office/drawing/2014/main" id="{6DC1547C-3074-66F7-D3FB-433B8239D3D1}"/>
                </a:ext>
              </a:extLst>
            </p:cNvPr>
            <p:cNvSpPr/>
            <p:nvPr/>
          </p:nvSpPr>
          <p:spPr>
            <a:xfrm>
              <a:off x="4121477" y="4942038"/>
              <a:ext cx="3949046" cy="1139148"/>
            </a:xfrm>
            <a:prstGeom prst="roundRect">
              <a:avLst>
                <a:gd name="adj" fmla="val 50000"/>
              </a:avLst>
            </a:prstGeom>
            <a:solidFill>
              <a:srgbClr val="FCF8F9"/>
            </a:solidFill>
            <a:ln>
              <a:noFill/>
            </a:ln>
            <a:effectLst>
              <a:outerShdw blurRad="635000" dist="431800" dir="7620000" algn="tr" rotWithShape="0">
                <a:srgbClr val="E43B82">
                  <a:alpha val="24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pPr>
              <a:r>
                <a:rPr lang="en-US" sz="2400" b="1" dirty="0">
                  <a:solidFill>
                    <a:schemeClr val="tx1"/>
                  </a:solidFill>
                </a:rPr>
                <a:t>Data cleaning</a:t>
              </a:r>
            </a:p>
          </p:txBody>
        </p:sp>
        <p:cxnSp>
          <p:nvCxnSpPr>
            <p:cNvPr id="11" name="Straight Connector 10">
              <a:extLst>
                <a:ext uri="{FF2B5EF4-FFF2-40B4-BE49-F238E27FC236}">
                  <a16:creationId xmlns:a16="http://schemas.microsoft.com/office/drawing/2014/main" id="{0E9C42DA-9C23-CBF5-73D9-A08A477C693C}"/>
                </a:ext>
              </a:extLst>
            </p:cNvPr>
            <p:cNvCxnSpPr/>
            <p:nvPr/>
          </p:nvCxnSpPr>
          <p:spPr>
            <a:xfrm>
              <a:off x="4953964" y="5245394"/>
              <a:ext cx="0" cy="532436"/>
            </a:xfrm>
            <a:prstGeom prst="line">
              <a:avLst/>
            </a:prstGeom>
            <a:solidFill>
              <a:srgbClr val="FCF8F9"/>
            </a:solidFill>
            <a:ln>
              <a:solidFill>
                <a:srgbClr val="E43B82"/>
              </a:solidFill>
            </a:ln>
            <a:effectLst>
              <a:outerShdw blurRad="635000" dist="431800" dir="7620000" algn="tr" rotWithShape="0">
                <a:srgbClr val="E43B82">
                  <a:alpha val="24000"/>
                </a:srgbClr>
              </a:outerShdw>
            </a:effectLst>
          </p:spPr>
          <p:style>
            <a:lnRef idx="2">
              <a:schemeClr val="accent1">
                <a:shade val="15000"/>
              </a:schemeClr>
            </a:lnRef>
            <a:fillRef idx="1">
              <a:schemeClr val="accent1"/>
            </a:fillRef>
            <a:effectRef idx="0">
              <a:schemeClr val="accent1"/>
            </a:effectRef>
            <a:fontRef idx="minor">
              <a:schemeClr val="lt1"/>
            </a:fontRef>
          </p:style>
        </p:cxnSp>
      </p:grpSp>
      <p:cxnSp>
        <p:nvCxnSpPr>
          <p:cNvPr id="13" name="Straight Connector 12">
            <a:extLst>
              <a:ext uri="{FF2B5EF4-FFF2-40B4-BE49-F238E27FC236}">
                <a16:creationId xmlns:a16="http://schemas.microsoft.com/office/drawing/2014/main" id="{6BD9CF30-5C41-7293-3289-BD815B18A4CD}"/>
              </a:ext>
            </a:extLst>
          </p:cNvPr>
          <p:cNvCxnSpPr/>
          <p:nvPr/>
        </p:nvCxnSpPr>
        <p:spPr>
          <a:xfrm>
            <a:off x="2122604" y="4282633"/>
            <a:ext cx="8021256" cy="0"/>
          </a:xfrm>
          <a:prstGeom prst="line">
            <a:avLst/>
          </a:prstGeom>
          <a:ln>
            <a:solidFill>
              <a:srgbClr val="E43B82">
                <a:alpha val="51000"/>
              </a:srgbClr>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CBE4F872-5566-8443-B8A7-5F8CD1A22094}"/>
              </a:ext>
            </a:extLst>
          </p:cNvPr>
          <p:cNvGrpSpPr/>
          <p:nvPr/>
        </p:nvGrpSpPr>
        <p:grpSpPr>
          <a:xfrm>
            <a:off x="-11942773" y="1342663"/>
            <a:ext cx="3136738" cy="879676"/>
            <a:chOff x="335666" y="1342663"/>
            <a:chExt cx="3136738" cy="879676"/>
          </a:xfrm>
          <a:effectLst>
            <a:outerShdw blurRad="304800" sx="102000" sy="102000" algn="ctr" rotWithShape="0">
              <a:srgbClr val="E43B82">
                <a:alpha val="16000"/>
              </a:srgbClr>
            </a:outerShdw>
          </a:effectLst>
        </p:grpSpPr>
        <p:sp>
          <p:nvSpPr>
            <p:cNvPr id="14" name="Rectangle 13">
              <a:extLst>
                <a:ext uri="{FF2B5EF4-FFF2-40B4-BE49-F238E27FC236}">
                  <a16:creationId xmlns:a16="http://schemas.microsoft.com/office/drawing/2014/main" id="{3315E23E-65B2-7469-2F6C-C98FDDE67062}"/>
                </a:ext>
              </a:extLst>
            </p:cNvPr>
            <p:cNvSpPr/>
            <p:nvPr/>
          </p:nvSpPr>
          <p:spPr>
            <a:xfrm>
              <a:off x="335666" y="1342663"/>
              <a:ext cx="810228" cy="879676"/>
            </a:xfrm>
            <a:prstGeom prst="rect">
              <a:avLst/>
            </a:prstGeom>
            <a:solidFill>
              <a:srgbClr val="E43B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33</a:t>
              </a:r>
            </a:p>
          </p:txBody>
        </p:sp>
        <p:sp>
          <p:nvSpPr>
            <p:cNvPr id="15" name="Rectangle 14">
              <a:extLst>
                <a:ext uri="{FF2B5EF4-FFF2-40B4-BE49-F238E27FC236}">
                  <a16:creationId xmlns:a16="http://schemas.microsoft.com/office/drawing/2014/main" id="{0DF18CB4-9F3C-7471-AB47-DB3902251B34}"/>
                </a:ext>
              </a:extLst>
            </p:cNvPr>
            <p:cNvSpPr/>
            <p:nvPr/>
          </p:nvSpPr>
          <p:spPr>
            <a:xfrm>
              <a:off x="1145893" y="1342663"/>
              <a:ext cx="2326511" cy="8796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Number of Columns</a:t>
              </a:r>
            </a:p>
          </p:txBody>
        </p:sp>
      </p:grpSp>
      <p:grpSp>
        <p:nvGrpSpPr>
          <p:cNvPr id="19" name="Group 18">
            <a:extLst>
              <a:ext uri="{FF2B5EF4-FFF2-40B4-BE49-F238E27FC236}">
                <a16:creationId xmlns:a16="http://schemas.microsoft.com/office/drawing/2014/main" id="{9AA10268-279D-A029-E6FC-EDEDE04D1FF7}"/>
              </a:ext>
            </a:extLst>
          </p:cNvPr>
          <p:cNvGrpSpPr/>
          <p:nvPr/>
        </p:nvGrpSpPr>
        <p:grpSpPr>
          <a:xfrm>
            <a:off x="-7750808" y="1342663"/>
            <a:ext cx="3136738" cy="879676"/>
            <a:chOff x="335666" y="1342663"/>
            <a:chExt cx="3136738" cy="879676"/>
          </a:xfrm>
          <a:effectLst>
            <a:outerShdw blurRad="304800" sx="102000" sy="102000" algn="ctr" rotWithShape="0">
              <a:srgbClr val="E43B82">
                <a:alpha val="16000"/>
              </a:srgbClr>
            </a:outerShdw>
          </a:effectLst>
        </p:grpSpPr>
        <p:sp>
          <p:nvSpPr>
            <p:cNvPr id="20" name="Rectangle 19">
              <a:extLst>
                <a:ext uri="{FF2B5EF4-FFF2-40B4-BE49-F238E27FC236}">
                  <a16:creationId xmlns:a16="http://schemas.microsoft.com/office/drawing/2014/main" id="{A14889D7-07BA-1E00-8E49-5E542B1AECCC}"/>
                </a:ext>
              </a:extLst>
            </p:cNvPr>
            <p:cNvSpPr/>
            <p:nvPr/>
          </p:nvSpPr>
          <p:spPr>
            <a:xfrm>
              <a:off x="335666" y="1342663"/>
              <a:ext cx="810228" cy="879676"/>
            </a:xfrm>
            <a:prstGeom prst="rect">
              <a:avLst/>
            </a:prstGeom>
            <a:solidFill>
              <a:srgbClr val="E43B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3</a:t>
              </a:r>
            </a:p>
          </p:txBody>
        </p:sp>
        <p:sp>
          <p:nvSpPr>
            <p:cNvPr id="25" name="Rectangle 24">
              <a:extLst>
                <a:ext uri="{FF2B5EF4-FFF2-40B4-BE49-F238E27FC236}">
                  <a16:creationId xmlns:a16="http://schemas.microsoft.com/office/drawing/2014/main" id="{3B0AB609-2AB4-0662-E62B-A3A9F0528DD8}"/>
                </a:ext>
              </a:extLst>
            </p:cNvPr>
            <p:cNvSpPr/>
            <p:nvPr/>
          </p:nvSpPr>
          <p:spPr>
            <a:xfrm>
              <a:off x="1145893" y="1342663"/>
              <a:ext cx="2326511" cy="8796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Column Categories</a:t>
              </a:r>
            </a:p>
          </p:txBody>
        </p:sp>
      </p:grpSp>
      <p:grpSp>
        <p:nvGrpSpPr>
          <p:cNvPr id="26" name="Group 25">
            <a:extLst>
              <a:ext uri="{FF2B5EF4-FFF2-40B4-BE49-F238E27FC236}">
                <a16:creationId xmlns:a16="http://schemas.microsoft.com/office/drawing/2014/main" id="{42531A2B-F13D-CC13-F32E-72F5BD515E95}"/>
              </a:ext>
            </a:extLst>
          </p:cNvPr>
          <p:cNvGrpSpPr/>
          <p:nvPr/>
        </p:nvGrpSpPr>
        <p:grpSpPr>
          <a:xfrm>
            <a:off x="-3769117" y="1342663"/>
            <a:ext cx="3136738" cy="879676"/>
            <a:chOff x="335666" y="1342663"/>
            <a:chExt cx="3136738" cy="879676"/>
          </a:xfrm>
          <a:effectLst>
            <a:outerShdw blurRad="304800" sx="102000" sy="102000" algn="ctr" rotWithShape="0">
              <a:srgbClr val="E43B82">
                <a:alpha val="16000"/>
              </a:srgbClr>
            </a:outerShdw>
          </a:effectLst>
        </p:grpSpPr>
        <p:sp>
          <p:nvSpPr>
            <p:cNvPr id="27" name="Rectangle 26">
              <a:extLst>
                <a:ext uri="{FF2B5EF4-FFF2-40B4-BE49-F238E27FC236}">
                  <a16:creationId xmlns:a16="http://schemas.microsoft.com/office/drawing/2014/main" id="{EDC3CC19-FC7C-EEA6-6CF5-BD6EF4BB3FCC}"/>
                </a:ext>
              </a:extLst>
            </p:cNvPr>
            <p:cNvSpPr/>
            <p:nvPr/>
          </p:nvSpPr>
          <p:spPr>
            <a:xfrm>
              <a:off x="335666" y="1342663"/>
              <a:ext cx="810228" cy="879676"/>
            </a:xfrm>
            <a:prstGeom prst="rect">
              <a:avLst/>
            </a:prstGeom>
            <a:solidFill>
              <a:srgbClr val="E43B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10</a:t>
              </a:r>
            </a:p>
          </p:txBody>
        </p:sp>
        <p:sp>
          <p:nvSpPr>
            <p:cNvPr id="28" name="Rectangle 27">
              <a:extLst>
                <a:ext uri="{FF2B5EF4-FFF2-40B4-BE49-F238E27FC236}">
                  <a16:creationId xmlns:a16="http://schemas.microsoft.com/office/drawing/2014/main" id="{63C445B5-31A3-EAF1-7577-30E30A3BF18A}"/>
                </a:ext>
              </a:extLst>
            </p:cNvPr>
            <p:cNvSpPr/>
            <p:nvPr/>
          </p:nvSpPr>
          <p:spPr>
            <a:xfrm>
              <a:off x="1145893" y="1342663"/>
              <a:ext cx="2326511" cy="8796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 features each</a:t>
              </a:r>
            </a:p>
          </p:txBody>
        </p:sp>
      </p:grpSp>
      <p:sp>
        <p:nvSpPr>
          <p:cNvPr id="29" name="Rectangle: Rounded Corners 28">
            <a:extLst>
              <a:ext uri="{FF2B5EF4-FFF2-40B4-BE49-F238E27FC236}">
                <a16:creationId xmlns:a16="http://schemas.microsoft.com/office/drawing/2014/main" id="{132D1C97-7929-A79D-B077-A933CBA8E96F}"/>
              </a:ext>
            </a:extLst>
          </p:cNvPr>
          <p:cNvSpPr/>
          <p:nvPr/>
        </p:nvSpPr>
        <p:spPr>
          <a:xfrm>
            <a:off x="-9509271" y="3084486"/>
            <a:ext cx="1574157" cy="497702"/>
          </a:xfrm>
          <a:prstGeom prst="roundRect">
            <a:avLst>
              <a:gd name="adj" fmla="val 50000"/>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Mean</a:t>
            </a:r>
          </a:p>
        </p:txBody>
      </p:sp>
      <p:sp>
        <p:nvSpPr>
          <p:cNvPr id="30" name="Rectangle: Rounded Corners 29">
            <a:extLst>
              <a:ext uri="{FF2B5EF4-FFF2-40B4-BE49-F238E27FC236}">
                <a16:creationId xmlns:a16="http://schemas.microsoft.com/office/drawing/2014/main" id="{84BBF1D1-1A23-93A5-3FF9-D1D204B83E5E}"/>
              </a:ext>
            </a:extLst>
          </p:cNvPr>
          <p:cNvSpPr/>
          <p:nvPr/>
        </p:nvSpPr>
        <p:spPr>
          <a:xfrm>
            <a:off x="-6969518" y="3084486"/>
            <a:ext cx="1574157" cy="497702"/>
          </a:xfrm>
          <a:prstGeom prst="roundRect">
            <a:avLst>
              <a:gd name="adj" fmla="val 50000"/>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Std. Error</a:t>
            </a:r>
          </a:p>
        </p:txBody>
      </p:sp>
      <p:sp>
        <p:nvSpPr>
          <p:cNvPr id="31" name="Rectangle: Rounded Corners 30">
            <a:extLst>
              <a:ext uri="{FF2B5EF4-FFF2-40B4-BE49-F238E27FC236}">
                <a16:creationId xmlns:a16="http://schemas.microsoft.com/office/drawing/2014/main" id="{08057813-5E58-4A79-E90F-C72758C2EC83}"/>
              </a:ext>
            </a:extLst>
          </p:cNvPr>
          <p:cNvSpPr/>
          <p:nvPr/>
        </p:nvSpPr>
        <p:spPr>
          <a:xfrm>
            <a:off x="-4429765" y="3084486"/>
            <a:ext cx="1574157" cy="497702"/>
          </a:xfrm>
          <a:prstGeom prst="roundRect">
            <a:avLst>
              <a:gd name="adj" fmla="val 50000"/>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Worst Values</a:t>
            </a:r>
          </a:p>
        </p:txBody>
      </p:sp>
      <p:graphicFrame>
        <p:nvGraphicFramePr>
          <p:cNvPr id="3" name="Diagram 2">
            <a:extLst>
              <a:ext uri="{FF2B5EF4-FFF2-40B4-BE49-F238E27FC236}">
                <a16:creationId xmlns:a16="http://schemas.microsoft.com/office/drawing/2014/main" id="{3E6C6F09-986C-C708-696F-3F0317A5209A}"/>
              </a:ext>
            </a:extLst>
          </p:cNvPr>
          <p:cNvGraphicFramePr/>
          <p:nvPr>
            <p:extLst>
              <p:ext uri="{D42A27DB-BD31-4B8C-83A1-F6EECF244321}">
                <p14:modId xmlns:p14="http://schemas.microsoft.com/office/powerpoint/2010/main" val="1655767115"/>
              </p:ext>
            </p:extLst>
          </p:nvPr>
        </p:nvGraphicFramePr>
        <p:xfrm>
          <a:off x="1246632" y="744815"/>
          <a:ext cx="9698736" cy="3432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4317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F02CCD4C-14BA-7DE7-31D8-6901EF6E44F6}"/>
              </a:ext>
            </a:extLst>
          </p:cNvPr>
          <p:cNvSpPr/>
          <p:nvPr/>
        </p:nvSpPr>
        <p:spPr>
          <a:xfrm>
            <a:off x="1994936" y="3492985"/>
            <a:ext cx="751330" cy="2757598"/>
          </a:xfrm>
          <a:prstGeom prst="roundRect">
            <a:avLst>
              <a:gd name="adj" fmla="val 32282"/>
            </a:avLst>
          </a:prstGeom>
          <a:solidFill>
            <a:srgbClr val="E43B82">
              <a:alpha val="3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nchorCtr="0"/>
          <a:lstStyle/>
          <a:p>
            <a:pPr algn="ctr"/>
            <a:endParaRPr lang="en-US" dirty="0"/>
          </a:p>
        </p:txBody>
      </p:sp>
      <p:sp>
        <p:nvSpPr>
          <p:cNvPr id="4" name="Rectangle: Rounded Corners 3">
            <a:extLst>
              <a:ext uri="{FF2B5EF4-FFF2-40B4-BE49-F238E27FC236}">
                <a16:creationId xmlns:a16="http://schemas.microsoft.com/office/drawing/2014/main" id="{3E064476-1440-8230-1C6E-22ECA344AD57}"/>
              </a:ext>
            </a:extLst>
          </p:cNvPr>
          <p:cNvSpPr/>
          <p:nvPr/>
        </p:nvSpPr>
        <p:spPr>
          <a:xfrm>
            <a:off x="2926046" y="4664020"/>
            <a:ext cx="751330" cy="1586563"/>
          </a:xfrm>
          <a:prstGeom prst="roundRect">
            <a:avLst>
              <a:gd name="adj" fmla="val 26119"/>
            </a:avLst>
          </a:prstGeom>
          <a:solidFill>
            <a:srgbClr val="E43B82">
              <a:alpha val="3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4DF8DEC0-B4C7-8ADF-CA24-174B49576AD7}"/>
              </a:ext>
            </a:extLst>
          </p:cNvPr>
          <p:cNvSpPr/>
          <p:nvPr/>
        </p:nvSpPr>
        <p:spPr>
          <a:xfrm>
            <a:off x="3831221" y="3455209"/>
            <a:ext cx="751330" cy="2795374"/>
          </a:xfrm>
          <a:prstGeom prst="roundRect">
            <a:avLst>
              <a:gd name="adj" fmla="val 30741"/>
            </a:avLst>
          </a:prstGeom>
          <a:solidFill>
            <a:srgbClr val="E43B82">
              <a:alpha val="3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DCDF3A4C-FCFB-D7B8-E298-9C13DD3702F6}"/>
              </a:ext>
            </a:extLst>
          </p:cNvPr>
          <p:cNvSpPr/>
          <p:nvPr/>
        </p:nvSpPr>
        <p:spPr>
          <a:xfrm>
            <a:off x="4736396" y="3568535"/>
            <a:ext cx="751330" cy="2682048"/>
          </a:xfrm>
          <a:prstGeom prst="roundRect">
            <a:avLst>
              <a:gd name="adj" fmla="val 30741"/>
            </a:avLst>
          </a:prstGeom>
          <a:solidFill>
            <a:srgbClr val="E43B82">
              <a:alpha val="3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Rounded Corners 21">
            <a:extLst>
              <a:ext uri="{FF2B5EF4-FFF2-40B4-BE49-F238E27FC236}">
                <a16:creationId xmlns:a16="http://schemas.microsoft.com/office/drawing/2014/main" id="{EEB65C77-8606-C067-943B-CFACA2899197}"/>
              </a:ext>
            </a:extLst>
          </p:cNvPr>
          <p:cNvSpPr/>
          <p:nvPr/>
        </p:nvSpPr>
        <p:spPr>
          <a:xfrm>
            <a:off x="5632264" y="4890671"/>
            <a:ext cx="751330" cy="1359912"/>
          </a:xfrm>
          <a:prstGeom prst="roundRect">
            <a:avLst>
              <a:gd name="adj" fmla="val 31275"/>
            </a:avLst>
          </a:prstGeom>
          <a:solidFill>
            <a:srgbClr val="E43B82">
              <a:alpha val="3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Rounded Corners 22">
            <a:extLst>
              <a:ext uri="{FF2B5EF4-FFF2-40B4-BE49-F238E27FC236}">
                <a16:creationId xmlns:a16="http://schemas.microsoft.com/office/drawing/2014/main" id="{1055AEA8-3E8F-2D93-3E2A-033E3885A200}"/>
              </a:ext>
            </a:extLst>
          </p:cNvPr>
          <p:cNvSpPr/>
          <p:nvPr/>
        </p:nvSpPr>
        <p:spPr>
          <a:xfrm>
            <a:off x="6546745" y="3984064"/>
            <a:ext cx="751330" cy="2266519"/>
          </a:xfrm>
          <a:prstGeom prst="roundRect">
            <a:avLst>
              <a:gd name="adj" fmla="val 23038"/>
            </a:avLst>
          </a:prstGeom>
          <a:solidFill>
            <a:srgbClr val="E43B82">
              <a:alpha val="3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Rounded Corners 23">
            <a:extLst>
              <a:ext uri="{FF2B5EF4-FFF2-40B4-BE49-F238E27FC236}">
                <a16:creationId xmlns:a16="http://schemas.microsoft.com/office/drawing/2014/main" id="{80E4121F-7DC1-10ED-158E-44F5A0549746}"/>
              </a:ext>
            </a:extLst>
          </p:cNvPr>
          <p:cNvSpPr/>
          <p:nvPr/>
        </p:nvSpPr>
        <p:spPr>
          <a:xfrm>
            <a:off x="7451920" y="3606311"/>
            <a:ext cx="751330" cy="2644272"/>
          </a:xfrm>
          <a:prstGeom prst="roundRect">
            <a:avLst>
              <a:gd name="adj" fmla="val 29200"/>
            </a:avLst>
          </a:prstGeom>
          <a:solidFill>
            <a:srgbClr val="E43B82">
              <a:alpha val="3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Rounded Corners 43">
            <a:extLst>
              <a:ext uri="{FF2B5EF4-FFF2-40B4-BE49-F238E27FC236}">
                <a16:creationId xmlns:a16="http://schemas.microsoft.com/office/drawing/2014/main" id="{969E9F73-3A17-1F93-D5BE-1EFED685687F}"/>
              </a:ext>
            </a:extLst>
          </p:cNvPr>
          <p:cNvSpPr/>
          <p:nvPr/>
        </p:nvSpPr>
        <p:spPr>
          <a:xfrm>
            <a:off x="8357095" y="3304108"/>
            <a:ext cx="751330" cy="2946475"/>
          </a:xfrm>
          <a:prstGeom prst="roundRect">
            <a:avLst>
              <a:gd name="adj" fmla="val 32282"/>
            </a:avLst>
          </a:prstGeom>
          <a:solidFill>
            <a:srgbClr val="E43B8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Rounded Corners 44">
            <a:extLst>
              <a:ext uri="{FF2B5EF4-FFF2-40B4-BE49-F238E27FC236}">
                <a16:creationId xmlns:a16="http://schemas.microsoft.com/office/drawing/2014/main" id="{C667E021-581A-3D9A-4FAA-2E2DBFEF3CD0}"/>
              </a:ext>
            </a:extLst>
          </p:cNvPr>
          <p:cNvSpPr/>
          <p:nvPr/>
        </p:nvSpPr>
        <p:spPr>
          <a:xfrm>
            <a:off x="9262270" y="5003997"/>
            <a:ext cx="751330" cy="1246586"/>
          </a:xfrm>
          <a:prstGeom prst="roundRect">
            <a:avLst>
              <a:gd name="adj" fmla="val 26119"/>
            </a:avLst>
          </a:prstGeom>
          <a:solidFill>
            <a:srgbClr val="E43B82">
              <a:alpha val="3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Rounded Corners 45">
            <a:extLst>
              <a:ext uri="{FF2B5EF4-FFF2-40B4-BE49-F238E27FC236}">
                <a16:creationId xmlns:a16="http://schemas.microsoft.com/office/drawing/2014/main" id="{E06F4D0E-7C00-523E-1FEA-4B93F194AC16}"/>
              </a:ext>
            </a:extLst>
          </p:cNvPr>
          <p:cNvSpPr/>
          <p:nvPr/>
        </p:nvSpPr>
        <p:spPr>
          <a:xfrm>
            <a:off x="10167445" y="6212808"/>
            <a:ext cx="751330" cy="37775"/>
          </a:xfrm>
          <a:prstGeom prst="roundRect">
            <a:avLst>
              <a:gd name="adj" fmla="val 16876"/>
            </a:avLst>
          </a:prstGeom>
          <a:solidFill>
            <a:srgbClr val="E43B82">
              <a:alpha val="3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2" name="Straight Connector 51">
            <a:extLst>
              <a:ext uri="{FF2B5EF4-FFF2-40B4-BE49-F238E27FC236}">
                <a16:creationId xmlns:a16="http://schemas.microsoft.com/office/drawing/2014/main" id="{B55AC3F5-32CA-14C0-44E2-98A6B25486E8}"/>
              </a:ext>
            </a:extLst>
          </p:cNvPr>
          <p:cNvCxnSpPr>
            <a:cxnSpLocks/>
          </p:cNvCxnSpPr>
          <p:nvPr/>
        </p:nvCxnSpPr>
        <p:spPr>
          <a:xfrm>
            <a:off x="1261949" y="11419916"/>
            <a:ext cx="9663239" cy="0"/>
          </a:xfrm>
          <a:prstGeom prst="line">
            <a:avLst/>
          </a:prstGeom>
          <a:ln w="15875" cap="rnd">
            <a:solidFill>
              <a:srgbClr val="E43B82">
                <a:alpha val="63000"/>
              </a:srgbClr>
            </a:solidFill>
            <a:prstDash val="dash"/>
            <a:round/>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9C674710-DDD1-8BA3-C159-5C3F223C02A5}"/>
              </a:ext>
            </a:extLst>
          </p:cNvPr>
          <p:cNvSpPr txBox="1"/>
          <p:nvPr/>
        </p:nvSpPr>
        <p:spPr>
          <a:xfrm>
            <a:off x="270811" y="607418"/>
            <a:ext cx="11650377" cy="1569660"/>
          </a:xfrm>
          <a:prstGeom prst="rect">
            <a:avLst/>
          </a:prstGeom>
          <a:noFill/>
        </p:spPr>
        <p:txBody>
          <a:bodyPr wrap="square">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6000" i="0" u="none" strike="noStrike" kern="1200" cap="none" spc="0" normalizeH="0" baseline="0" noProof="0" dirty="0">
                <a:ln>
                  <a:noFill/>
                </a:ln>
                <a:solidFill>
                  <a:srgbClr val="E43B82"/>
                </a:solidFill>
                <a:effectLst/>
                <a:uLnTx/>
                <a:uFillTx/>
                <a:latin typeface="Bahnschrift SemiBold SemiConden" panose="020B0502040204020203" pitchFamily="34" charset="0"/>
              </a:rPr>
              <a:t>Correlation Between</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6000" i="0" u="none" strike="noStrike" kern="1200" cap="none" spc="0" normalizeH="0" baseline="0" noProof="0" dirty="0">
                <a:ln>
                  <a:noFill/>
                </a:ln>
                <a:effectLst/>
                <a:uLnTx/>
                <a:uFillTx/>
                <a:latin typeface="Bahnschrift SemiBold SemiConden" panose="020B0502040204020203" pitchFamily="34" charset="0"/>
              </a:rPr>
              <a:t>Diagnosis and Variables</a:t>
            </a:r>
            <a:endParaRPr kumimoji="0" lang="en-US" sz="9600" b="1" i="0" u="none" strike="noStrike" kern="1200" cap="none" spc="0" normalizeH="0" baseline="0" noProof="0" dirty="0">
              <a:ln>
                <a:noFill/>
              </a:ln>
              <a:effectLst/>
              <a:uLnTx/>
              <a:uFillTx/>
              <a:latin typeface="Bahnschrift SemiBold SemiConden" panose="020B0502040204020203" pitchFamily="34" charset="0"/>
            </a:endParaRPr>
          </a:p>
        </p:txBody>
      </p:sp>
      <p:cxnSp>
        <p:nvCxnSpPr>
          <p:cNvPr id="58" name="Straight Connector 57">
            <a:extLst>
              <a:ext uri="{FF2B5EF4-FFF2-40B4-BE49-F238E27FC236}">
                <a16:creationId xmlns:a16="http://schemas.microsoft.com/office/drawing/2014/main" id="{0E9F9FCC-7B5A-4A53-6A05-E53D0495EC75}"/>
              </a:ext>
            </a:extLst>
          </p:cNvPr>
          <p:cNvCxnSpPr/>
          <p:nvPr/>
        </p:nvCxnSpPr>
        <p:spPr>
          <a:xfrm>
            <a:off x="1378200" y="6262158"/>
            <a:ext cx="10010788" cy="0"/>
          </a:xfrm>
          <a:prstGeom prst="line">
            <a:avLst/>
          </a:prstGeom>
          <a:ln w="22225">
            <a:solidFill>
              <a:srgbClr val="E43B82"/>
            </a:solidFill>
            <a:prstDash val="soli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57460A8-09F1-BCEC-89BD-A5D60841B3D7}"/>
              </a:ext>
            </a:extLst>
          </p:cNvPr>
          <p:cNvCxnSpPr/>
          <p:nvPr/>
        </p:nvCxnSpPr>
        <p:spPr>
          <a:xfrm>
            <a:off x="1378200" y="2478276"/>
            <a:ext cx="10010788" cy="0"/>
          </a:xfrm>
          <a:prstGeom prst="line">
            <a:avLst/>
          </a:prstGeom>
          <a:ln w="22225">
            <a:solidFill>
              <a:srgbClr val="E43B82">
                <a:alpha val="78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830CEAB-B292-C0C9-EE3A-BA04CD771E07}"/>
              </a:ext>
            </a:extLst>
          </p:cNvPr>
          <p:cNvCxnSpPr/>
          <p:nvPr/>
        </p:nvCxnSpPr>
        <p:spPr>
          <a:xfrm>
            <a:off x="1378200" y="3439980"/>
            <a:ext cx="10010788" cy="0"/>
          </a:xfrm>
          <a:prstGeom prst="line">
            <a:avLst/>
          </a:prstGeom>
          <a:ln w="22225">
            <a:solidFill>
              <a:srgbClr val="E43B82">
                <a:alpha val="14000"/>
              </a:srgbClr>
            </a:solidFill>
            <a:prstDash val="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B867977-7478-DB20-CD44-3BCD2FBDED51}"/>
              </a:ext>
            </a:extLst>
          </p:cNvPr>
          <p:cNvCxnSpPr/>
          <p:nvPr/>
        </p:nvCxnSpPr>
        <p:spPr>
          <a:xfrm>
            <a:off x="1378200" y="5288879"/>
            <a:ext cx="10010788" cy="0"/>
          </a:xfrm>
          <a:prstGeom prst="line">
            <a:avLst/>
          </a:prstGeom>
          <a:ln w="22225">
            <a:solidFill>
              <a:srgbClr val="E43B82">
                <a:alpha val="14000"/>
              </a:srgbClr>
            </a:solidFill>
            <a:prstDash val="dash"/>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0BDB1934-0AD6-DDF8-5D93-5030285354B8}"/>
              </a:ext>
            </a:extLst>
          </p:cNvPr>
          <p:cNvSpPr txBox="1"/>
          <p:nvPr/>
        </p:nvSpPr>
        <p:spPr>
          <a:xfrm>
            <a:off x="2006332" y="6246352"/>
            <a:ext cx="670376" cy="307777"/>
          </a:xfrm>
          <a:prstGeom prst="rect">
            <a:avLst/>
          </a:prstGeom>
          <a:noFill/>
        </p:spPr>
        <p:txBody>
          <a:bodyPr wrap="none" rtlCol="0">
            <a:spAutoFit/>
          </a:bodyPr>
          <a:lstStyle/>
          <a:p>
            <a:pPr algn="ctr"/>
            <a:r>
              <a:rPr lang="en-US" sz="1400" dirty="0">
                <a:solidFill>
                  <a:schemeClr val="tx1">
                    <a:lumMod val="75000"/>
                    <a:lumOff val="25000"/>
                  </a:schemeClr>
                </a:solidFill>
              </a:rPr>
              <a:t>Radius</a:t>
            </a:r>
          </a:p>
        </p:txBody>
      </p:sp>
      <p:sp>
        <p:nvSpPr>
          <p:cNvPr id="67" name="TextBox 66">
            <a:extLst>
              <a:ext uri="{FF2B5EF4-FFF2-40B4-BE49-F238E27FC236}">
                <a16:creationId xmlns:a16="http://schemas.microsoft.com/office/drawing/2014/main" id="{620E20DA-CE5D-A6BB-07E5-39597AFFD971}"/>
              </a:ext>
            </a:extLst>
          </p:cNvPr>
          <p:cNvSpPr txBox="1"/>
          <p:nvPr/>
        </p:nvSpPr>
        <p:spPr>
          <a:xfrm>
            <a:off x="2886270" y="6246352"/>
            <a:ext cx="728405" cy="307777"/>
          </a:xfrm>
          <a:prstGeom prst="rect">
            <a:avLst/>
          </a:prstGeom>
          <a:noFill/>
        </p:spPr>
        <p:txBody>
          <a:bodyPr wrap="none" rtlCol="0">
            <a:spAutoFit/>
          </a:bodyPr>
          <a:lstStyle/>
          <a:p>
            <a:pPr algn="ctr"/>
            <a:r>
              <a:rPr lang="en-US" sz="1400" dirty="0">
                <a:solidFill>
                  <a:schemeClr val="tx1">
                    <a:lumMod val="75000"/>
                    <a:lumOff val="25000"/>
                  </a:schemeClr>
                </a:solidFill>
              </a:rPr>
              <a:t>Texture</a:t>
            </a:r>
          </a:p>
        </p:txBody>
      </p:sp>
      <p:sp>
        <p:nvSpPr>
          <p:cNvPr id="68" name="TextBox 67">
            <a:extLst>
              <a:ext uri="{FF2B5EF4-FFF2-40B4-BE49-F238E27FC236}">
                <a16:creationId xmlns:a16="http://schemas.microsoft.com/office/drawing/2014/main" id="{27AC43B4-32EF-ED92-827F-9C6CD1B7CC8E}"/>
              </a:ext>
            </a:extLst>
          </p:cNvPr>
          <p:cNvSpPr txBox="1"/>
          <p:nvPr/>
        </p:nvSpPr>
        <p:spPr>
          <a:xfrm>
            <a:off x="3704044" y="6246352"/>
            <a:ext cx="910763" cy="307777"/>
          </a:xfrm>
          <a:prstGeom prst="rect">
            <a:avLst/>
          </a:prstGeom>
          <a:noFill/>
        </p:spPr>
        <p:txBody>
          <a:bodyPr wrap="none" rtlCol="0">
            <a:spAutoFit/>
          </a:bodyPr>
          <a:lstStyle/>
          <a:p>
            <a:pPr algn="ctr"/>
            <a:r>
              <a:rPr lang="en-US" sz="1400" dirty="0">
                <a:solidFill>
                  <a:schemeClr val="tx1">
                    <a:lumMod val="75000"/>
                    <a:lumOff val="25000"/>
                  </a:schemeClr>
                </a:solidFill>
              </a:rPr>
              <a:t>Perimeter</a:t>
            </a:r>
          </a:p>
        </p:txBody>
      </p:sp>
      <p:sp>
        <p:nvSpPr>
          <p:cNvPr id="69" name="TextBox 68">
            <a:extLst>
              <a:ext uri="{FF2B5EF4-FFF2-40B4-BE49-F238E27FC236}">
                <a16:creationId xmlns:a16="http://schemas.microsoft.com/office/drawing/2014/main" id="{EF315450-C6EC-6668-0C70-31ABE39E5D9D}"/>
              </a:ext>
            </a:extLst>
          </p:cNvPr>
          <p:cNvSpPr txBox="1"/>
          <p:nvPr/>
        </p:nvSpPr>
        <p:spPr>
          <a:xfrm>
            <a:off x="4805710" y="6246352"/>
            <a:ext cx="525337" cy="307777"/>
          </a:xfrm>
          <a:prstGeom prst="rect">
            <a:avLst/>
          </a:prstGeom>
          <a:noFill/>
        </p:spPr>
        <p:txBody>
          <a:bodyPr wrap="none" rtlCol="0">
            <a:spAutoFit/>
          </a:bodyPr>
          <a:lstStyle/>
          <a:p>
            <a:pPr algn="ctr"/>
            <a:r>
              <a:rPr lang="en-US" sz="1400" dirty="0">
                <a:solidFill>
                  <a:schemeClr val="tx1">
                    <a:lumMod val="75000"/>
                    <a:lumOff val="25000"/>
                  </a:schemeClr>
                </a:solidFill>
              </a:rPr>
              <a:t>Area</a:t>
            </a:r>
          </a:p>
        </p:txBody>
      </p:sp>
      <p:sp>
        <p:nvSpPr>
          <p:cNvPr id="70" name="TextBox 69">
            <a:extLst>
              <a:ext uri="{FF2B5EF4-FFF2-40B4-BE49-F238E27FC236}">
                <a16:creationId xmlns:a16="http://schemas.microsoft.com/office/drawing/2014/main" id="{71260E02-3688-54F6-DC62-A66CF4017F54}"/>
              </a:ext>
            </a:extLst>
          </p:cNvPr>
          <p:cNvSpPr txBox="1"/>
          <p:nvPr/>
        </p:nvSpPr>
        <p:spPr>
          <a:xfrm>
            <a:off x="5600466" y="6246352"/>
            <a:ext cx="753731" cy="307777"/>
          </a:xfrm>
          <a:prstGeom prst="rect">
            <a:avLst/>
          </a:prstGeom>
          <a:noFill/>
        </p:spPr>
        <p:txBody>
          <a:bodyPr wrap="none" rtlCol="0">
            <a:spAutoFit/>
          </a:bodyPr>
          <a:lstStyle/>
          <a:p>
            <a:pPr algn="ctr"/>
            <a:r>
              <a:rPr lang="en-US" sz="1400" dirty="0">
                <a:solidFill>
                  <a:schemeClr val="tx1">
                    <a:lumMod val="75000"/>
                    <a:lumOff val="25000"/>
                  </a:schemeClr>
                </a:solidFill>
              </a:rPr>
              <a:t>Smooth</a:t>
            </a:r>
          </a:p>
        </p:txBody>
      </p:sp>
      <p:sp>
        <p:nvSpPr>
          <p:cNvPr id="71" name="TextBox 70">
            <a:extLst>
              <a:ext uri="{FF2B5EF4-FFF2-40B4-BE49-F238E27FC236}">
                <a16:creationId xmlns:a16="http://schemas.microsoft.com/office/drawing/2014/main" id="{A1E0991A-DF34-3C41-914E-AE415FD97232}"/>
              </a:ext>
            </a:extLst>
          </p:cNvPr>
          <p:cNvSpPr txBox="1"/>
          <p:nvPr/>
        </p:nvSpPr>
        <p:spPr>
          <a:xfrm>
            <a:off x="6468542" y="6246352"/>
            <a:ext cx="835486" cy="307777"/>
          </a:xfrm>
          <a:prstGeom prst="rect">
            <a:avLst/>
          </a:prstGeom>
          <a:noFill/>
        </p:spPr>
        <p:txBody>
          <a:bodyPr wrap="none" rtlCol="0">
            <a:spAutoFit/>
          </a:bodyPr>
          <a:lstStyle/>
          <a:p>
            <a:pPr algn="ctr"/>
            <a:r>
              <a:rPr lang="en-US" sz="1400" dirty="0">
                <a:solidFill>
                  <a:schemeClr val="tx1">
                    <a:lumMod val="75000"/>
                    <a:lumOff val="25000"/>
                  </a:schemeClr>
                </a:solidFill>
              </a:rPr>
              <a:t>Compact</a:t>
            </a:r>
          </a:p>
        </p:txBody>
      </p:sp>
      <p:sp>
        <p:nvSpPr>
          <p:cNvPr id="73" name="TextBox 72">
            <a:extLst>
              <a:ext uri="{FF2B5EF4-FFF2-40B4-BE49-F238E27FC236}">
                <a16:creationId xmlns:a16="http://schemas.microsoft.com/office/drawing/2014/main" id="{02D49307-F51C-3B74-49AD-3991657A85DC}"/>
              </a:ext>
            </a:extLst>
          </p:cNvPr>
          <p:cNvSpPr txBox="1"/>
          <p:nvPr/>
        </p:nvSpPr>
        <p:spPr>
          <a:xfrm>
            <a:off x="7377557" y="6246352"/>
            <a:ext cx="960071" cy="307777"/>
          </a:xfrm>
          <a:prstGeom prst="rect">
            <a:avLst/>
          </a:prstGeom>
          <a:noFill/>
        </p:spPr>
        <p:txBody>
          <a:bodyPr wrap="none" rtlCol="0">
            <a:spAutoFit/>
          </a:bodyPr>
          <a:lstStyle/>
          <a:p>
            <a:pPr algn="ctr"/>
            <a:r>
              <a:rPr lang="en-US" sz="1400" dirty="0">
                <a:solidFill>
                  <a:schemeClr val="tx1">
                    <a:lumMod val="75000"/>
                    <a:lumOff val="25000"/>
                  </a:schemeClr>
                </a:solidFill>
              </a:rPr>
              <a:t>Con Points</a:t>
            </a:r>
          </a:p>
        </p:txBody>
      </p:sp>
      <p:sp>
        <p:nvSpPr>
          <p:cNvPr id="74" name="TextBox 73">
            <a:extLst>
              <a:ext uri="{FF2B5EF4-FFF2-40B4-BE49-F238E27FC236}">
                <a16:creationId xmlns:a16="http://schemas.microsoft.com/office/drawing/2014/main" id="{DBD2E7F7-9F7F-D0FB-5E0E-F071BD6C19AC}"/>
              </a:ext>
            </a:extLst>
          </p:cNvPr>
          <p:cNvSpPr txBox="1"/>
          <p:nvPr/>
        </p:nvSpPr>
        <p:spPr>
          <a:xfrm>
            <a:off x="8303438" y="6246352"/>
            <a:ext cx="926216" cy="307777"/>
          </a:xfrm>
          <a:prstGeom prst="rect">
            <a:avLst/>
          </a:prstGeom>
          <a:noFill/>
        </p:spPr>
        <p:txBody>
          <a:bodyPr wrap="none" rtlCol="0">
            <a:spAutoFit/>
          </a:bodyPr>
          <a:lstStyle/>
          <a:p>
            <a:pPr algn="ctr"/>
            <a:r>
              <a:rPr lang="en-US" sz="1400" dirty="0">
                <a:solidFill>
                  <a:schemeClr val="tx1">
                    <a:lumMod val="75000"/>
                    <a:lumOff val="25000"/>
                  </a:schemeClr>
                </a:solidFill>
              </a:rPr>
              <a:t>Symmetry</a:t>
            </a:r>
          </a:p>
        </p:txBody>
      </p:sp>
      <p:sp>
        <p:nvSpPr>
          <p:cNvPr id="75" name="TextBox 74">
            <a:extLst>
              <a:ext uri="{FF2B5EF4-FFF2-40B4-BE49-F238E27FC236}">
                <a16:creationId xmlns:a16="http://schemas.microsoft.com/office/drawing/2014/main" id="{808E1A74-78A1-A076-EFED-AF5885FACCAA}"/>
              </a:ext>
            </a:extLst>
          </p:cNvPr>
          <p:cNvSpPr txBox="1"/>
          <p:nvPr/>
        </p:nvSpPr>
        <p:spPr>
          <a:xfrm>
            <a:off x="9272407" y="6246352"/>
            <a:ext cx="806183" cy="307777"/>
          </a:xfrm>
          <a:prstGeom prst="rect">
            <a:avLst/>
          </a:prstGeom>
          <a:noFill/>
        </p:spPr>
        <p:txBody>
          <a:bodyPr wrap="none" rtlCol="0">
            <a:spAutoFit/>
          </a:bodyPr>
          <a:lstStyle/>
          <a:p>
            <a:pPr algn="ctr"/>
            <a:r>
              <a:rPr lang="en-US" sz="1400" dirty="0">
                <a:solidFill>
                  <a:schemeClr val="tx1">
                    <a:lumMod val="75000"/>
                    <a:lumOff val="25000"/>
                  </a:schemeClr>
                </a:solidFill>
              </a:rPr>
              <a:t>Frac dim</a:t>
            </a:r>
          </a:p>
        </p:txBody>
      </p:sp>
      <p:sp>
        <p:nvSpPr>
          <p:cNvPr id="76" name="TextBox 75">
            <a:extLst>
              <a:ext uri="{FF2B5EF4-FFF2-40B4-BE49-F238E27FC236}">
                <a16:creationId xmlns:a16="http://schemas.microsoft.com/office/drawing/2014/main" id="{FB87B8C6-A7F8-C95B-884E-6848008BB7FF}"/>
              </a:ext>
            </a:extLst>
          </p:cNvPr>
          <p:cNvSpPr txBox="1"/>
          <p:nvPr/>
        </p:nvSpPr>
        <p:spPr>
          <a:xfrm>
            <a:off x="844640" y="6061686"/>
            <a:ext cx="539332" cy="369332"/>
          </a:xfrm>
          <a:prstGeom prst="rect">
            <a:avLst/>
          </a:prstGeom>
          <a:noFill/>
        </p:spPr>
        <p:txBody>
          <a:bodyPr wrap="square" rtlCol="0">
            <a:spAutoFit/>
          </a:bodyPr>
          <a:lstStyle/>
          <a:p>
            <a:r>
              <a:rPr lang="en-US" dirty="0"/>
              <a:t>0</a:t>
            </a:r>
            <a:r>
              <a:rPr lang="en-US" baseline="30000" dirty="0"/>
              <a:t>th</a:t>
            </a:r>
            <a:r>
              <a:rPr lang="en-US" dirty="0"/>
              <a:t> </a:t>
            </a:r>
          </a:p>
        </p:txBody>
      </p:sp>
      <p:sp>
        <p:nvSpPr>
          <p:cNvPr id="77" name="TextBox 76">
            <a:extLst>
              <a:ext uri="{FF2B5EF4-FFF2-40B4-BE49-F238E27FC236}">
                <a16:creationId xmlns:a16="http://schemas.microsoft.com/office/drawing/2014/main" id="{FF4068F9-ACD7-2DE0-1BC4-BDCF11BC96EC}"/>
              </a:ext>
            </a:extLst>
          </p:cNvPr>
          <p:cNvSpPr txBox="1"/>
          <p:nvPr/>
        </p:nvSpPr>
        <p:spPr>
          <a:xfrm>
            <a:off x="844640" y="2286483"/>
            <a:ext cx="780596" cy="369332"/>
          </a:xfrm>
          <a:prstGeom prst="rect">
            <a:avLst/>
          </a:prstGeom>
          <a:noFill/>
        </p:spPr>
        <p:txBody>
          <a:bodyPr wrap="square" rtlCol="0">
            <a:spAutoFit/>
          </a:bodyPr>
          <a:lstStyle/>
          <a:p>
            <a:r>
              <a:rPr lang="en-US" dirty="0"/>
              <a:t>100</a:t>
            </a:r>
            <a:r>
              <a:rPr lang="en-US" baseline="30000" dirty="0"/>
              <a:t>th</a:t>
            </a:r>
            <a:r>
              <a:rPr lang="en-US" dirty="0"/>
              <a:t> </a:t>
            </a:r>
          </a:p>
        </p:txBody>
      </p:sp>
      <p:sp>
        <p:nvSpPr>
          <p:cNvPr id="78" name="TextBox 77">
            <a:extLst>
              <a:ext uri="{FF2B5EF4-FFF2-40B4-BE49-F238E27FC236}">
                <a16:creationId xmlns:a16="http://schemas.microsoft.com/office/drawing/2014/main" id="{0289FDC0-089A-A40B-1A9E-B5CF5C2A2052}"/>
              </a:ext>
            </a:extLst>
          </p:cNvPr>
          <p:cNvSpPr txBox="1"/>
          <p:nvPr/>
        </p:nvSpPr>
        <p:spPr>
          <a:xfrm>
            <a:off x="844639" y="3266890"/>
            <a:ext cx="780597" cy="369332"/>
          </a:xfrm>
          <a:prstGeom prst="rect">
            <a:avLst/>
          </a:prstGeom>
          <a:noFill/>
        </p:spPr>
        <p:txBody>
          <a:bodyPr wrap="square" rtlCol="0">
            <a:spAutoFit/>
          </a:bodyPr>
          <a:lstStyle/>
          <a:p>
            <a:r>
              <a:rPr lang="en-US" dirty="0"/>
              <a:t>75</a:t>
            </a:r>
            <a:r>
              <a:rPr lang="en-US" baseline="30000" dirty="0"/>
              <a:t>th</a:t>
            </a:r>
            <a:r>
              <a:rPr lang="en-US" dirty="0"/>
              <a:t> </a:t>
            </a:r>
          </a:p>
        </p:txBody>
      </p:sp>
      <p:sp>
        <p:nvSpPr>
          <p:cNvPr id="79" name="TextBox 78">
            <a:extLst>
              <a:ext uri="{FF2B5EF4-FFF2-40B4-BE49-F238E27FC236}">
                <a16:creationId xmlns:a16="http://schemas.microsoft.com/office/drawing/2014/main" id="{5818EC35-BC47-80D2-BAF1-83CA1C457378}"/>
              </a:ext>
            </a:extLst>
          </p:cNvPr>
          <p:cNvSpPr txBox="1"/>
          <p:nvPr/>
        </p:nvSpPr>
        <p:spPr>
          <a:xfrm>
            <a:off x="844639" y="5081279"/>
            <a:ext cx="780597" cy="369332"/>
          </a:xfrm>
          <a:prstGeom prst="rect">
            <a:avLst/>
          </a:prstGeom>
          <a:noFill/>
        </p:spPr>
        <p:txBody>
          <a:bodyPr wrap="square" rtlCol="0">
            <a:spAutoFit/>
          </a:bodyPr>
          <a:lstStyle/>
          <a:p>
            <a:r>
              <a:rPr lang="en-US" dirty="0"/>
              <a:t>25</a:t>
            </a:r>
            <a:r>
              <a:rPr lang="en-US" baseline="30000" dirty="0"/>
              <a:t>th</a:t>
            </a:r>
            <a:r>
              <a:rPr lang="en-US" dirty="0"/>
              <a:t> </a:t>
            </a:r>
          </a:p>
        </p:txBody>
      </p:sp>
      <p:sp>
        <p:nvSpPr>
          <p:cNvPr id="80" name="TextBox 79">
            <a:extLst>
              <a:ext uri="{FF2B5EF4-FFF2-40B4-BE49-F238E27FC236}">
                <a16:creationId xmlns:a16="http://schemas.microsoft.com/office/drawing/2014/main" id="{9021FFC1-D7E0-2A3B-3E74-8CD69EEB8B68}"/>
              </a:ext>
            </a:extLst>
          </p:cNvPr>
          <p:cNvSpPr txBox="1"/>
          <p:nvPr/>
        </p:nvSpPr>
        <p:spPr>
          <a:xfrm rot="16200000">
            <a:off x="-907591" y="3559609"/>
            <a:ext cx="3134393" cy="369332"/>
          </a:xfrm>
          <a:prstGeom prst="rect">
            <a:avLst/>
          </a:prstGeom>
          <a:noFill/>
        </p:spPr>
        <p:txBody>
          <a:bodyPr wrap="square" rtlCol="0">
            <a:spAutoFit/>
          </a:bodyPr>
          <a:lstStyle/>
          <a:p>
            <a:pPr algn="ctr"/>
            <a:r>
              <a:rPr lang="en-US" spc="600" dirty="0">
                <a:solidFill>
                  <a:schemeClr val="bg1">
                    <a:lumMod val="65000"/>
                  </a:schemeClr>
                </a:solidFill>
              </a:rPr>
              <a:t>PERCENTILE</a:t>
            </a:r>
          </a:p>
        </p:txBody>
      </p:sp>
      <p:sp>
        <p:nvSpPr>
          <p:cNvPr id="5" name="TextBox 4">
            <a:extLst>
              <a:ext uri="{FF2B5EF4-FFF2-40B4-BE49-F238E27FC236}">
                <a16:creationId xmlns:a16="http://schemas.microsoft.com/office/drawing/2014/main" id="{379B62AC-FA43-E86A-6DF0-294A15C8AB63}"/>
              </a:ext>
            </a:extLst>
          </p:cNvPr>
          <p:cNvSpPr txBox="1"/>
          <p:nvPr/>
        </p:nvSpPr>
        <p:spPr>
          <a:xfrm>
            <a:off x="10126891" y="6246352"/>
            <a:ext cx="795089" cy="307777"/>
          </a:xfrm>
          <a:prstGeom prst="rect">
            <a:avLst/>
          </a:prstGeom>
          <a:noFill/>
        </p:spPr>
        <p:txBody>
          <a:bodyPr wrap="none" rtlCol="0">
            <a:spAutoFit/>
          </a:bodyPr>
          <a:lstStyle/>
          <a:p>
            <a:pPr algn="ctr"/>
            <a:r>
              <a:rPr lang="en-US" sz="1400" dirty="0">
                <a:solidFill>
                  <a:schemeClr val="tx1">
                    <a:lumMod val="75000"/>
                    <a:lumOff val="25000"/>
                  </a:schemeClr>
                </a:solidFill>
              </a:rPr>
              <a:t>Frac geo</a:t>
            </a:r>
          </a:p>
        </p:txBody>
      </p:sp>
    </p:spTree>
    <p:extLst>
      <p:ext uri="{BB962C8B-B14F-4D97-AF65-F5344CB8AC3E}">
        <p14:creationId xmlns:p14="http://schemas.microsoft.com/office/powerpoint/2010/main" val="3359109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500" fill="hold"/>
                                        <p:tgtEl>
                                          <p:spTgt spid="21"/>
                                        </p:tgtEl>
                                        <p:attrNameLst>
                                          <p:attrName>ppt_x</p:attrName>
                                        </p:attrNameLst>
                                      </p:cBhvr>
                                      <p:tavLst>
                                        <p:tav tm="0">
                                          <p:val>
                                            <p:strVal val="#ppt_x"/>
                                          </p:val>
                                        </p:tav>
                                        <p:tav tm="100000">
                                          <p:val>
                                            <p:strVal val="#ppt_x"/>
                                          </p:val>
                                        </p:tav>
                                      </p:tavLst>
                                    </p:anim>
                                    <p:anim calcmode="lin" valueType="num">
                                      <p:cBhvr additive="base">
                                        <p:cTn id="23" dur="500" fill="hold"/>
                                        <p:tgtEl>
                                          <p:spTgt spid="21"/>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ppt_x"/>
                                          </p:val>
                                        </p:tav>
                                        <p:tav tm="100000">
                                          <p:val>
                                            <p:strVal val="#ppt_x"/>
                                          </p:val>
                                        </p:tav>
                                      </p:tavLst>
                                    </p:anim>
                                    <p:anim calcmode="lin" valueType="num">
                                      <p:cBhvr additive="base">
                                        <p:cTn id="28" dur="500" fill="hold"/>
                                        <p:tgtEl>
                                          <p:spTgt spid="22"/>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ppt_x"/>
                                          </p:val>
                                        </p:tav>
                                        <p:tav tm="100000">
                                          <p:val>
                                            <p:strVal val="#ppt_x"/>
                                          </p:val>
                                        </p:tav>
                                      </p:tavLst>
                                    </p:anim>
                                    <p:anim calcmode="lin" valueType="num">
                                      <p:cBhvr additive="base">
                                        <p:cTn id="33" dur="500" fill="hold"/>
                                        <p:tgtEl>
                                          <p:spTgt spid="23"/>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500" fill="hold"/>
                                        <p:tgtEl>
                                          <p:spTgt spid="24"/>
                                        </p:tgtEl>
                                        <p:attrNameLst>
                                          <p:attrName>ppt_x</p:attrName>
                                        </p:attrNameLst>
                                      </p:cBhvr>
                                      <p:tavLst>
                                        <p:tav tm="0">
                                          <p:val>
                                            <p:strVal val="#ppt_x"/>
                                          </p:val>
                                        </p:tav>
                                        <p:tav tm="100000">
                                          <p:val>
                                            <p:strVal val="#ppt_x"/>
                                          </p:val>
                                        </p:tav>
                                      </p:tavLst>
                                    </p:anim>
                                    <p:anim calcmode="lin" valueType="num">
                                      <p:cBhvr additive="base">
                                        <p:cTn id="38" dur="500" fill="hold"/>
                                        <p:tgtEl>
                                          <p:spTgt spid="24"/>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44"/>
                                        </p:tgtEl>
                                        <p:attrNameLst>
                                          <p:attrName>style.visibility</p:attrName>
                                        </p:attrNameLst>
                                      </p:cBhvr>
                                      <p:to>
                                        <p:strVal val="visible"/>
                                      </p:to>
                                    </p:set>
                                    <p:anim calcmode="lin" valueType="num">
                                      <p:cBhvr additive="base">
                                        <p:cTn id="42" dur="500" fill="hold"/>
                                        <p:tgtEl>
                                          <p:spTgt spid="44"/>
                                        </p:tgtEl>
                                        <p:attrNameLst>
                                          <p:attrName>ppt_x</p:attrName>
                                        </p:attrNameLst>
                                      </p:cBhvr>
                                      <p:tavLst>
                                        <p:tav tm="0">
                                          <p:val>
                                            <p:strVal val="#ppt_x"/>
                                          </p:val>
                                        </p:tav>
                                        <p:tav tm="100000">
                                          <p:val>
                                            <p:strVal val="#ppt_x"/>
                                          </p:val>
                                        </p:tav>
                                      </p:tavLst>
                                    </p:anim>
                                    <p:anim calcmode="lin" valueType="num">
                                      <p:cBhvr additive="base">
                                        <p:cTn id="43" dur="500" fill="hold"/>
                                        <p:tgtEl>
                                          <p:spTgt spid="44"/>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45"/>
                                        </p:tgtEl>
                                        <p:attrNameLst>
                                          <p:attrName>style.visibility</p:attrName>
                                        </p:attrNameLst>
                                      </p:cBhvr>
                                      <p:to>
                                        <p:strVal val="visible"/>
                                      </p:to>
                                    </p:set>
                                    <p:anim calcmode="lin" valueType="num">
                                      <p:cBhvr additive="base">
                                        <p:cTn id="47" dur="500" fill="hold"/>
                                        <p:tgtEl>
                                          <p:spTgt spid="45"/>
                                        </p:tgtEl>
                                        <p:attrNameLst>
                                          <p:attrName>ppt_x</p:attrName>
                                        </p:attrNameLst>
                                      </p:cBhvr>
                                      <p:tavLst>
                                        <p:tav tm="0">
                                          <p:val>
                                            <p:strVal val="#ppt_x"/>
                                          </p:val>
                                        </p:tav>
                                        <p:tav tm="100000">
                                          <p:val>
                                            <p:strVal val="#ppt_x"/>
                                          </p:val>
                                        </p:tav>
                                      </p:tavLst>
                                    </p:anim>
                                    <p:anim calcmode="lin" valueType="num">
                                      <p:cBhvr additive="base">
                                        <p:cTn id="48" dur="500" fill="hold"/>
                                        <p:tgtEl>
                                          <p:spTgt spid="45"/>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grpId="0" nodeType="afterEffect">
                                  <p:stCondLst>
                                    <p:cond delay="0"/>
                                  </p:stCondLst>
                                  <p:childTnLst>
                                    <p:set>
                                      <p:cBhvr>
                                        <p:cTn id="51" dur="1" fill="hold">
                                          <p:stCondLst>
                                            <p:cond delay="0"/>
                                          </p:stCondLst>
                                        </p:cTn>
                                        <p:tgtEl>
                                          <p:spTgt spid="46"/>
                                        </p:tgtEl>
                                        <p:attrNameLst>
                                          <p:attrName>style.visibility</p:attrName>
                                        </p:attrNameLst>
                                      </p:cBhvr>
                                      <p:to>
                                        <p:strVal val="visible"/>
                                      </p:to>
                                    </p:set>
                                    <p:anim calcmode="lin" valueType="num">
                                      <p:cBhvr additive="base">
                                        <p:cTn id="52" dur="500" fill="hold"/>
                                        <p:tgtEl>
                                          <p:spTgt spid="46"/>
                                        </p:tgtEl>
                                        <p:attrNameLst>
                                          <p:attrName>ppt_x</p:attrName>
                                        </p:attrNameLst>
                                      </p:cBhvr>
                                      <p:tavLst>
                                        <p:tav tm="0">
                                          <p:val>
                                            <p:strVal val="#ppt_x"/>
                                          </p:val>
                                        </p:tav>
                                        <p:tav tm="100000">
                                          <p:val>
                                            <p:strVal val="#ppt_x"/>
                                          </p:val>
                                        </p:tav>
                                      </p:tavLst>
                                    </p:anim>
                                    <p:anim calcmode="lin" valueType="num">
                                      <p:cBhvr additive="base">
                                        <p:cTn id="53"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6" grpId="0" animBg="1"/>
      <p:bldP spid="21" grpId="0" animBg="1"/>
      <p:bldP spid="22" grpId="0" animBg="1"/>
      <p:bldP spid="23" grpId="0" animBg="1"/>
      <p:bldP spid="24" grpId="0" animBg="1"/>
      <p:bldP spid="44" grpId="0" animBg="1"/>
      <p:bldP spid="45" grpId="0" animBg="1"/>
      <p:bldP spid="4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3534</TotalTime>
  <Words>1448</Words>
  <Application>Microsoft Office PowerPoint</Application>
  <PresentationFormat>Widescreen</PresentationFormat>
  <Paragraphs>196</Paragraphs>
  <Slides>17</Slides>
  <Notes>8</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__Inter_36bd41</vt:lpstr>
      <vt:lpstr>Aptos</vt:lpstr>
      <vt:lpstr>Arial</vt:lpstr>
      <vt:lpstr>Bahnschrift SemiBold SemiConden</vt:lpstr>
      <vt:lpstr>Baskerville Old Face</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Nicholas Mawulorm</dc:creator>
  <cp:lastModifiedBy>Nicholas Mawulorm</cp:lastModifiedBy>
  <cp:revision>219</cp:revision>
  <dcterms:created xsi:type="dcterms:W3CDTF">2024-08-27T01:22:05Z</dcterms:created>
  <dcterms:modified xsi:type="dcterms:W3CDTF">2024-08-30T10:12:50Z</dcterms:modified>
</cp:coreProperties>
</file>